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Cormorant Garamond"/>
      <p:bold r:id="rId34"/>
      <p:boldItalic r:id="rId35"/>
    </p:embeddedFont>
    <p:embeddedFont>
      <p:font typeface="Economica"/>
      <p:regular r:id="rId36"/>
      <p:bold r:id="rId37"/>
      <p:italic r:id="rId38"/>
      <p:boldItalic r:id="rId39"/>
    </p:embeddedFont>
    <p:embeddedFont>
      <p:font typeface="Open Sans"/>
      <p:regular r:id="rId40"/>
      <p:bold r:id="rId41"/>
      <p:italic r:id="rId42"/>
      <p:boldItalic r:id="rId43"/>
    </p:embeddedFont>
    <p:embeddedFont>
      <p:font typeface="Century Gothic"/>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5.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7.xml"/><Relationship Id="rId44" Type="http://schemas.openxmlformats.org/officeDocument/2006/relationships/font" Target="fonts/CenturyGothic-regular.fntdata"/><Relationship Id="rId21" Type="http://schemas.openxmlformats.org/officeDocument/2006/relationships/slide" Target="slides/slide16.xml"/><Relationship Id="rId43" Type="http://schemas.openxmlformats.org/officeDocument/2006/relationships/font" Target="fonts/OpenSans-boldItalic.fntdata"/><Relationship Id="rId24" Type="http://schemas.openxmlformats.org/officeDocument/2006/relationships/slide" Target="slides/slide19.xml"/><Relationship Id="rId46" Type="http://schemas.openxmlformats.org/officeDocument/2006/relationships/font" Target="fonts/CenturyGothic-italic.fntdata"/><Relationship Id="rId23" Type="http://schemas.openxmlformats.org/officeDocument/2006/relationships/slide" Target="slides/slide18.xml"/><Relationship Id="rId45" Type="http://schemas.openxmlformats.org/officeDocument/2006/relationships/font" Target="fonts/CenturyGothic-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CenturyGothic-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ormorantGaramond-boldItalic.fntdata"/><Relationship Id="rId12" Type="http://schemas.openxmlformats.org/officeDocument/2006/relationships/slide" Target="slides/slide7.xml"/><Relationship Id="rId34" Type="http://schemas.openxmlformats.org/officeDocument/2006/relationships/font" Target="fonts/CormorantGaramond-bold.fntdata"/><Relationship Id="rId15" Type="http://schemas.openxmlformats.org/officeDocument/2006/relationships/slide" Target="slides/slide10.xml"/><Relationship Id="rId37" Type="http://schemas.openxmlformats.org/officeDocument/2006/relationships/font" Target="fonts/Economica-bold.fntdata"/><Relationship Id="rId14" Type="http://schemas.openxmlformats.org/officeDocument/2006/relationships/slide" Target="slides/slide9.xml"/><Relationship Id="rId36" Type="http://schemas.openxmlformats.org/officeDocument/2006/relationships/font" Target="fonts/Economica-regular.fntdata"/><Relationship Id="rId17" Type="http://schemas.openxmlformats.org/officeDocument/2006/relationships/slide" Target="slides/slide12.xml"/><Relationship Id="rId39" Type="http://schemas.openxmlformats.org/officeDocument/2006/relationships/font" Target="fonts/Economica-boldItalic.fntdata"/><Relationship Id="rId16" Type="http://schemas.openxmlformats.org/officeDocument/2006/relationships/slide" Target="slides/slide11.xml"/><Relationship Id="rId38" Type="http://schemas.openxmlformats.org/officeDocument/2006/relationships/font" Target="fonts/Economic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f4a172cf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g31f4a172cf7_1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g31f4a172cf7_1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f4a172cf7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31f4a172cf7_1_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This a bar chart showing Total Electric Charger Counts.King County holds 50% of EV chargers in Washington with 1,377 units, while Pierce, Snohomish, Spokane, and Clark lag behind. This highlights the need for balanced infrastructure expansion in rural and less populated areas.</a:t>
            </a:r>
            <a:endParaRPr/>
          </a:p>
        </p:txBody>
      </p:sp>
      <p:sp>
        <p:nvSpPr>
          <p:cNvPr id="131" name="Google Shape;131;g31f4a172cf7_1_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f4a172cf7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31f4a172cf7_1_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We removed unnecessary columns from the dataset to focus on relevant information for our analysis. Missing values were identified and handled to ensure data quality. This step helped prepare the data for accurate and efficient model development.</a:t>
            </a:r>
            <a:endParaRPr/>
          </a:p>
        </p:txBody>
      </p:sp>
      <p:sp>
        <p:nvSpPr>
          <p:cNvPr id="139" name="Google Shape;139;g31f4a172cf7_1_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f4a172cf7_1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31f4a172cf7_1_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First, we identified and removed redundant columns like </a:t>
            </a:r>
            <a:r>
              <a:rPr lang="en"/>
              <a:t>transaction_year</a:t>
            </a:r>
            <a:r>
              <a:rPr b="0" i="0" lang="en" u="none" strike="noStrike">
                <a:solidFill>
                  <a:srgbClr val="000000"/>
                </a:solidFill>
                <a:latin typeface="Arial"/>
                <a:ea typeface="Arial"/>
                <a:cs typeface="Arial"/>
                <a:sym typeface="Arial"/>
              </a:rPr>
              <a:t> and </a:t>
            </a:r>
            <a:r>
              <a:rPr lang="en"/>
              <a:t>base_msrp</a:t>
            </a:r>
            <a:r>
              <a:rPr b="0" i="0" lang="en" u="none" strike="noStrike">
                <a:solidFill>
                  <a:srgbClr val="000000"/>
                </a:solidFill>
                <a:latin typeface="Arial"/>
                <a:ea typeface="Arial"/>
                <a:cs typeface="Arial"/>
                <a:sym typeface="Arial"/>
              </a:rPr>
              <a:t> to streamline the dataset. Next, we filtered rows based on </a:t>
            </a:r>
            <a:r>
              <a:rPr lang="en"/>
              <a:t>transaction_type</a:t>
            </a:r>
            <a:r>
              <a:rPr b="0" i="0" lang="en" u="none" strike="noStrike">
                <a:solidFill>
                  <a:srgbClr val="000000"/>
                </a:solidFill>
                <a:latin typeface="Arial"/>
                <a:ea typeface="Arial"/>
                <a:cs typeface="Arial"/>
                <a:sym typeface="Arial"/>
              </a:rPr>
              <a:t>, retaining only relevant titles such as 'Original Title' and 'Transfer Title'. Lastly, we addressed duplicate entries by detecting and dropping 196 duplicates, ensuring we kept the most recent data for each unique combination of </a:t>
            </a:r>
            <a:r>
              <a:rPr lang="en"/>
              <a:t>month_year</a:t>
            </a:r>
            <a:r>
              <a:rPr b="0" i="0" lang="en" u="none" strike="noStrike">
                <a:solidFill>
                  <a:srgbClr val="000000"/>
                </a:solidFill>
                <a:latin typeface="Arial"/>
                <a:ea typeface="Arial"/>
                <a:cs typeface="Arial"/>
                <a:sym typeface="Arial"/>
              </a:rPr>
              <a:t>, </a:t>
            </a:r>
            <a:r>
              <a:rPr lang="en"/>
              <a:t>dol_vehicle_id</a:t>
            </a:r>
            <a:r>
              <a:rPr b="0" i="0" lang="en" u="none" strike="noStrike">
                <a:solidFill>
                  <a:srgbClr val="000000"/>
                </a:solidFill>
                <a:latin typeface="Arial"/>
                <a:ea typeface="Arial"/>
                <a:cs typeface="Arial"/>
                <a:sym typeface="Arial"/>
              </a:rPr>
              <a:t>, and </a:t>
            </a:r>
            <a:r>
              <a:rPr lang="en"/>
              <a:t>county</a:t>
            </a:r>
            <a:r>
              <a:rPr b="0" i="0" lang="en" u="none" strike="noStrike">
                <a:solidFill>
                  <a:srgbClr val="000000"/>
                </a:solidFill>
                <a:latin typeface="Arial"/>
                <a:ea typeface="Arial"/>
                <a:cs typeface="Arial"/>
                <a:sym typeface="Arial"/>
              </a:rPr>
              <a:t>. These steps ensured a cleaner, more accurate dataset for analysis.</a:t>
            </a:r>
            <a:endParaRPr/>
          </a:p>
        </p:txBody>
      </p:sp>
      <p:sp>
        <p:nvSpPr>
          <p:cNvPr id="147" name="Google Shape;147;g31f4a172cf7_1_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f4a172cf7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31f4a172cf7_1_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In this step, we addressed missing and irrelevant data to refine the dataset. We dropped rows with missing values in the </a:t>
            </a:r>
            <a:r>
              <a:rPr lang="en"/>
              <a:t>county</a:t>
            </a:r>
            <a:r>
              <a:rPr b="0" i="0" lang="en" u="none" strike="noStrike">
                <a:solidFill>
                  <a:srgbClr val="000000"/>
                </a:solidFill>
                <a:latin typeface="Arial"/>
                <a:ea typeface="Arial"/>
                <a:cs typeface="Arial"/>
                <a:sym typeface="Arial"/>
              </a:rPr>
              <a:t> column and filtered data to include only residents from Washington state (</a:t>
            </a:r>
            <a:r>
              <a:rPr lang="en"/>
              <a:t>state_of_residence = 'WA'</a:t>
            </a:r>
            <a:r>
              <a:rPr b="0" i="0" lang="en" u="none" strike="noStrike">
                <a:solidFill>
                  <a:srgbClr val="000000"/>
                </a:solidFill>
                <a:latin typeface="Arial"/>
                <a:ea typeface="Arial"/>
                <a:cs typeface="Arial"/>
                <a:sym typeface="Arial"/>
              </a:rPr>
              <a:t>). Additionally, we filled missing values in the </a:t>
            </a:r>
            <a:r>
              <a:rPr lang="en"/>
              <a:t>city</a:t>
            </a:r>
            <a:r>
              <a:rPr b="0" i="0" lang="en" u="none" strike="noStrike">
                <a:solidFill>
                  <a:srgbClr val="000000"/>
                </a:solidFill>
                <a:latin typeface="Arial"/>
                <a:ea typeface="Arial"/>
                <a:cs typeface="Arial"/>
                <a:sym typeface="Arial"/>
              </a:rPr>
              <a:t> and </a:t>
            </a:r>
            <a:r>
              <a:rPr lang="en"/>
              <a:t>zip</a:t>
            </a:r>
            <a:r>
              <a:rPr b="0" i="0" lang="en" u="none" strike="noStrike">
                <a:solidFill>
                  <a:srgbClr val="000000"/>
                </a:solidFill>
                <a:latin typeface="Arial"/>
                <a:ea typeface="Arial"/>
                <a:cs typeface="Arial"/>
                <a:sym typeface="Arial"/>
              </a:rPr>
              <a:t> columns with 'Unknown' to ensure a complete and consistent dataset for analysis.</a:t>
            </a:r>
            <a:endParaRPr/>
          </a:p>
        </p:txBody>
      </p:sp>
      <p:sp>
        <p:nvSpPr>
          <p:cNvPr id="157" name="Google Shape;157;g31f4a172cf7_1_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f4a172cf7_1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31f4a172cf7_1_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This step focuses on preparing the date column for analysis. We renamed the </a:t>
            </a:r>
            <a:r>
              <a:rPr lang="en"/>
              <a:t>transaction_date</a:t>
            </a:r>
            <a:r>
              <a:rPr b="0" i="0" lang="en" u="none" strike="noStrike">
                <a:solidFill>
                  <a:srgbClr val="000000"/>
                </a:solidFill>
                <a:latin typeface="Arial"/>
                <a:ea typeface="Arial"/>
                <a:cs typeface="Arial"/>
                <a:sym typeface="Arial"/>
              </a:rPr>
              <a:t> column to </a:t>
            </a:r>
            <a:r>
              <a:rPr lang="en"/>
              <a:t>date_of_purchase</a:t>
            </a:r>
            <a:r>
              <a:rPr b="0" i="0" lang="en" u="none" strike="noStrike">
                <a:solidFill>
                  <a:srgbClr val="000000"/>
                </a:solidFill>
                <a:latin typeface="Arial"/>
                <a:ea typeface="Arial"/>
                <a:cs typeface="Arial"/>
                <a:sym typeface="Arial"/>
              </a:rPr>
              <a:t> for clarity and converted its format to a standard datetime object. Then, we set the </a:t>
            </a:r>
            <a:r>
              <a:rPr lang="en"/>
              <a:t>date_of_purchase</a:t>
            </a:r>
            <a:r>
              <a:rPr b="0" i="0" lang="en" u="none" strike="noStrike">
                <a:solidFill>
                  <a:srgbClr val="000000"/>
                </a:solidFill>
                <a:latin typeface="Arial"/>
                <a:ea typeface="Arial"/>
                <a:cs typeface="Arial"/>
                <a:sym typeface="Arial"/>
              </a:rPr>
              <a:t>as the index for efficient time-series operations and extracted a </a:t>
            </a:r>
            <a:r>
              <a:rPr lang="en"/>
              <a:t>month_year</a:t>
            </a:r>
            <a:r>
              <a:rPr b="0" i="0" lang="en" u="none" strike="noStrike">
                <a:solidFill>
                  <a:srgbClr val="000000"/>
                </a:solidFill>
                <a:latin typeface="Arial"/>
                <a:ea typeface="Arial"/>
                <a:cs typeface="Arial"/>
                <a:sym typeface="Arial"/>
              </a:rPr>
              <a:t> column for aggregation and trend analysis over monthly periods.</a:t>
            </a:r>
            <a:endParaRPr/>
          </a:p>
        </p:txBody>
      </p:sp>
      <p:sp>
        <p:nvSpPr>
          <p:cNvPr id="165" name="Google Shape;165;g31f4a172cf7_1_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f4a172cf7_1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31f4a172cf7_1_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This slide highlights the machine learning model development process for predicting EV adoption and charger demand. We employed time-series models such as SARIMAX and Auto-ARIMA to capture seasonality and trends in EV data. These models were trained on historical data, validated with robust metrics like RMSE and MAPE, and fine-tuned for optimal accuracy to ensure reliable forecasting of future EV and infrastructure needs</a:t>
            </a:r>
            <a:endParaRPr/>
          </a:p>
        </p:txBody>
      </p:sp>
      <p:sp>
        <p:nvSpPr>
          <p:cNvPr id="177" name="Google Shape;177;g31f4a172cf7_1_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f4a172cf7_1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31f4a172cf7_1_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ARIMA and SARIMAX models excel in capturing trends and seasonality in EV charger demand, enabling robust infrastructure forecasting. With parameter optimization and accurate forecasting capabilities, these models ensure effective planning by addressing both seasonal and non-seasonal patterns.</a:t>
            </a:r>
            <a:endParaRPr/>
          </a:p>
        </p:txBody>
      </p:sp>
      <p:sp>
        <p:nvSpPr>
          <p:cNvPr id="185" name="Google Shape;185;g31f4a172cf7_1_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f4a172cf7_1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1f4a172cf7_1_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In this slide, we evaluate the seasonal decomposition for the top 10 counties with electric vehicles. Using seasonal decomposition, we break the time series data into three main components: the trend that captures long-term growth, the seasonality that reflects periodic patterns, and residuals which account for random fluctuations. This helps us understand the underlying patterns and informs model selection for accurate forecasting</a:t>
            </a:r>
            <a:endParaRPr/>
          </a:p>
        </p:txBody>
      </p:sp>
      <p:sp>
        <p:nvSpPr>
          <p:cNvPr id="192" name="Google Shape;192;g31f4a172cf7_1_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f4a172cf7_1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31f4a172cf7_1_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To analyze electric vehicle adoption in Snohomish County, we split the data into training and testing sets using a 75/25 ratio. The training data spans from 2010 to early 2021, while the test set covers the period up to 2024. This split ensures the model learns from past trends and is validated on unseen data for accurate forecasting of future EV adoption.</a:t>
            </a:r>
            <a:endParaRPr/>
          </a:p>
        </p:txBody>
      </p:sp>
      <p:sp>
        <p:nvSpPr>
          <p:cNvPr id="200" name="Google Shape;200;g31f4a172cf7_1_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f4a172cf7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31f4a172cf7_1_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u="none" strike="noStrike">
                <a:solidFill>
                  <a:srgbClr val="000000"/>
                </a:solidFill>
                <a:latin typeface="Arial"/>
                <a:ea typeface="Arial"/>
                <a:cs typeface="Arial"/>
                <a:sym typeface="Arial"/>
              </a:rPr>
              <a:t>This slide demonstrates the use of Auto-ARIMA for automatically selecting optimal parameters to fit the ARIMA model. By leveraging this technique, we streamline the process of identifying the best combination of parameters, enhancing model accuracy and efficiency. This ensures reliable forecasting of electric vehicle adoption trends based on historical data, optimizing predictions for decision-making."</a:t>
            </a:r>
            <a:endParaRPr/>
          </a:p>
          <a:p>
            <a:pPr indent="0" lvl="0" marL="0" rtl="0" algn="l">
              <a:spcBef>
                <a:spcPts val="0"/>
              </a:spcBef>
              <a:spcAft>
                <a:spcPts val="0"/>
              </a:spcAft>
              <a:buNone/>
            </a:pPr>
            <a:r>
              <a:t/>
            </a:r>
            <a:endParaRPr/>
          </a:p>
        </p:txBody>
      </p:sp>
      <p:sp>
        <p:nvSpPr>
          <p:cNvPr id="208" name="Google Shape;208;g31f4a172cf7_1_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1f4a172cf7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g31f4a172cf7_1_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Our project addresses the critical challenge of reducing transportation emissions. The transportation sector is the largest contributor to greenhouse gas emissions in the U.S., accounting for 28% of the total emissions, as reported by the EPA. As EV adoption grows, there’s an urgent need for scalable and efficient EV charging infrastructure to meet demand and reduce range anxiety among EV users</a:t>
            </a:r>
            <a:endParaRPr/>
          </a:p>
        </p:txBody>
      </p:sp>
      <p:sp>
        <p:nvSpPr>
          <p:cNvPr id="69" name="Google Shape;69;g31f4a172cf7_1_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f4a172cf7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31f4a172cf7_1_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The SARIMAX model is configured to fit the data using the parameters order </a:t>
            </a:r>
            <a:r>
              <a:rPr lang="en"/>
              <a:t>(1, 1, 2)</a:t>
            </a:r>
            <a:r>
              <a:rPr b="0" i="0" lang="en" u="none" strike="noStrike">
                <a:solidFill>
                  <a:srgbClr val="000000"/>
                </a:solidFill>
                <a:latin typeface="Arial"/>
                <a:ea typeface="Arial"/>
                <a:cs typeface="Arial"/>
                <a:sym typeface="Arial"/>
              </a:rPr>
              <a:t> and seasonal order </a:t>
            </a:r>
            <a:r>
              <a:rPr lang="en"/>
              <a:t>(0, 0, 2, 12)</a:t>
            </a:r>
            <a:r>
              <a:rPr b="0" i="0" lang="en" u="none" strike="noStrike">
                <a:solidFill>
                  <a:srgbClr val="000000"/>
                </a:solidFill>
                <a:latin typeface="Arial"/>
                <a:ea typeface="Arial"/>
                <a:cs typeface="Arial"/>
                <a:sym typeface="Arial"/>
              </a:rPr>
              <a:t> to capture both non-seasonal and seasonal patterns. The results include key metrics like AIC, BIC, and HQIC, which help evaluate model fit and complexity. This configuration ensures the model captures trends and seasonality accurately for forecasting EV adoption and infrastructure planning.</a:t>
            </a:r>
            <a:endParaRPr/>
          </a:p>
        </p:txBody>
      </p:sp>
      <p:sp>
        <p:nvSpPr>
          <p:cNvPr id="216" name="Google Shape;216;g31f4a172cf7_1_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f4a172cf7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31f4a172cf7_1_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u="none" strike="noStrike">
                <a:solidFill>
                  <a:srgbClr val="000000"/>
                </a:solidFill>
                <a:latin typeface="Arial"/>
                <a:ea typeface="Arial"/>
                <a:cs typeface="Arial"/>
                <a:sym typeface="Arial"/>
              </a:rPr>
              <a:t>This step evaluates the SARIMAX model's predictive performance by comparing forecasted values against actual test data. The graph illustrates the training, forecasted, and actual data, along with a confidence interval to show prediction reliability. This helps validate the model's accuracy and effectiveness for EV adoption trends in Snohomish County.</a:t>
            </a:r>
            <a:endParaRPr/>
          </a:p>
          <a:p>
            <a:pPr indent="0" lvl="0" marL="0" rtl="0" algn="l">
              <a:spcBef>
                <a:spcPts val="0"/>
              </a:spcBef>
              <a:spcAft>
                <a:spcPts val="0"/>
              </a:spcAft>
              <a:buNone/>
            </a:pPr>
            <a:r>
              <a:t/>
            </a:r>
            <a:endParaRPr/>
          </a:p>
        </p:txBody>
      </p:sp>
      <p:sp>
        <p:nvSpPr>
          <p:cNvPr id="225" name="Google Shape;225;g31f4a172cf7_1_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f4a172cf7_1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31f4a172cf7_1_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 u="none" strike="noStrike">
                <a:solidFill>
                  <a:srgbClr val="000000"/>
                </a:solidFill>
                <a:latin typeface="Arial"/>
                <a:ea typeface="Arial"/>
                <a:cs typeface="Arial"/>
                <a:sym typeface="Arial"/>
              </a:rPr>
              <a:t>This step utilizes the SARIMAX model to predict future EV adoption trends in Snohomish County. The graph illustrates historical data, forecasted EV counts, and a prediction interval, providing insights into expected growth. These predictions help policymakers plan EV infrastructure effectively.</a:t>
            </a:r>
            <a:endParaRPr/>
          </a:p>
        </p:txBody>
      </p:sp>
      <p:sp>
        <p:nvSpPr>
          <p:cNvPr id="234" name="Google Shape;234;g31f4a172cf7_1_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f4a172cf7_1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31f4a172cf7_1_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This slide compares future EV demand to the current charging infrastructure across top counties. The EVs per charger ratio highlights areas with potential investment opportunities, where demand outpaces infrastructure capacity. For example, Snohomish County shows a high predicted EV growth with 22,371 additional EVs by 2026, but only 233 EVs per charger. Insights like these guide targeted investments to optimize infrastructure expansion effectively.</a:t>
            </a:r>
            <a:endParaRPr/>
          </a:p>
        </p:txBody>
      </p:sp>
      <p:sp>
        <p:nvSpPr>
          <p:cNvPr id="244" name="Google Shape;244;g31f4a172cf7_1_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f4a172cf7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31f4a172cf7_1_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31f4a172cf7_1_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f4a172cf7_1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31f4a172cf7_1_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Counties like Clark (260 EVs/charger), Snohomish (233 EVs/charger), and Kitsap (160 EVs/charger) have high EV-to-charger ratios, highlighting the urgent need for infrastructure expansion to meet the projected EV growth by 2026 and prevent charging bottlenecks. Optimal charger placement should focus on high-traffic areas such as airports (e.g., Snohomish County) for rideshare drivers, highways in transit-heavy regions like Kitsap and Clark for long-distance travelers, and commercial centers (e.g., Snohomish) to support EV owners charging while working or shopping.</a:t>
            </a:r>
            <a:endParaRPr/>
          </a:p>
        </p:txBody>
      </p:sp>
      <p:sp>
        <p:nvSpPr>
          <p:cNvPr id="259" name="Google Shape;259;g31f4a172cf7_1_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f4a172cf7_1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31f4a172cf7_1_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Clark County has the highest EVs per charger ratio, highlighting significant demand for additional infrastructure. Key locations include commercial hubs and areas near Portland International Airport, where chargers can support commuters and visitors effectively. Similarly, Snohomish County experiences high EV adoption, necessitating expansion near Highway 2, business districts, and Paine Field Airport. In Kitsap County, ferry-driven commuter demand underscores the need for chargers at ferry terminals and suburban centers. Thurston County, with its government and highway-related activities, would benefit from strategically placed chargers along Interstate 5 and within urban hubs to meet growing needs efficiently.</a:t>
            </a:r>
            <a:endParaRPr/>
          </a:p>
        </p:txBody>
      </p:sp>
      <p:sp>
        <p:nvSpPr>
          <p:cNvPr id="266" name="Google Shape;266;g31f4a172cf7_1_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f4a172cf7_1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31f4a172cf7_1_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rPr>
              <a:t>Washington State is experiencing rapid EV adoption, driven by environmental policies and demand for high-end models like Tesla Model Y and X. Key infrastructure needs include chargers near commercial hubs, highways, and high-traffic areas like airports and ferry terminals. To address high EV-to-charger ratios, expanding charging networks in underserved areas, adopting faster charging technologies, and collaborating with businesses for funding are essential. Detailed city-level studies will refine strategies, ensuring Washington leads in transportation electrification.</a:t>
            </a:r>
            <a:endParaRPr/>
          </a:p>
          <a:p>
            <a:pPr indent="0" lvl="0" marL="0" rtl="0" algn="l">
              <a:spcBef>
                <a:spcPts val="0"/>
              </a:spcBef>
              <a:spcAft>
                <a:spcPts val="0"/>
              </a:spcAft>
              <a:buNone/>
            </a:pPr>
            <a:r>
              <a:rPr b="0" i="0" lang="en" u="none" strike="noStrike">
                <a:solidFill>
                  <a:srgbClr val="000000"/>
                </a:solidFill>
              </a:rPr>
              <a:t>4o</a:t>
            </a:r>
            <a:endParaRPr/>
          </a:p>
          <a:p>
            <a:pPr indent="0" lvl="0" marL="0" rtl="0" algn="l">
              <a:spcBef>
                <a:spcPts val="0"/>
              </a:spcBef>
              <a:spcAft>
                <a:spcPts val="0"/>
              </a:spcAft>
              <a:buNone/>
            </a:pPr>
            <a:r>
              <a:t/>
            </a:r>
            <a:endParaRPr/>
          </a:p>
        </p:txBody>
      </p:sp>
      <p:sp>
        <p:nvSpPr>
          <p:cNvPr id="274" name="Google Shape;274;g31f4a172cf7_1_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f4a172cf7_1_19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31f4a172cf7_1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f4a172cf7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g31f4a172cf7_1_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Governments and automakers are committed to tackling climate change by expanding EV infrastructure. The Biden-Harris administration has invested $521 million to install over 9,200 charging ports across the U.S., while states like Washington are leading with $85 million allocated for equitable EV charger deployment. Automakers like Ford, GM, and Nissan are also transitioning to full EV production, making this an opportune time to analyze and plan for infrastructure growth.</a:t>
            </a:r>
            <a:endParaRPr/>
          </a:p>
        </p:txBody>
      </p:sp>
      <p:sp>
        <p:nvSpPr>
          <p:cNvPr id="76" name="Google Shape;76;g31f4a172cf7_1_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1f4a172cf7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g31f4a172cf7_1_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The goal of our project is twofold: First, to analyze electric vehicle adoption trends using Washington State's title and registration data. Second, to assess the adequacy of current charging station infrastructure to support future EV growth. This analysis will inform strategic investments and planning for a more sustainable EV ecosystem.</a:t>
            </a:r>
            <a:endParaRPr/>
          </a:p>
        </p:txBody>
      </p:sp>
      <p:sp>
        <p:nvSpPr>
          <p:cNvPr id="84" name="Google Shape;84;g31f4a172cf7_1_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f4a172cf7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g31f4a172cf7_1_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rPr>
              <a:t>Our methodology involved several key steps to address our objectives effectively. First, we collected data from two primary sources: electric vehicle title and registration data from Washington State and charging station data from the National Renewable Energy Laboratory API. This data spanned 2010 to 2024 and included over 1 million records with 33 attributes.</a:t>
            </a:r>
            <a:endParaRPr/>
          </a:p>
          <a:p>
            <a:pPr indent="0" lvl="0" marL="0" rtl="0" algn="l">
              <a:spcBef>
                <a:spcPts val="0"/>
              </a:spcBef>
              <a:spcAft>
                <a:spcPts val="0"/>
              </a:spcAft>
              <a:buNone/>
            </a:pPr>
            <a:r>
              <a:t/>
            </a:r>
            <a:endParaRPr b="0" i="0" u="none" strike="noStrike">
              <a:solidFill>
                <a:srgbClr val="000000"/>
              </a:solidFill>
            </a:endParaRPr>
          </a:p>
          <a:p>
            <a:pPr indent="0" lvl="0" marL="0" rtl="0" algn="l">
              <a:spcBef>
                <a:spcPts val="0"/>
              </a:spcBef>
              <a:spcAft>
                <a:spcPts val="0"/>
              </a:spcAft>
              <a:buNone/>
            </a:pPr>
            <a:r>
              <a:rPr b="0" i="0" lang="en" u="none" strike="noStrike">
                <a:solidFill>
                  <a:srgbClr val="000000"/>
                </a:solidFill>
              </a:rPr>
              <a:t>Next, we performed data cleaning and preprocessing to ensure the quality of our dataset, such as converting transaction dates to a datetime format and removing duplicates. Following this, we conducted exploratory data analysis to identify patterns and trends in EV adoption and charger distribution.</a:t>
            </a:r>
            <a:endParaRPr/>
          </a:p>
          <a:p>
            <a:pPr indent="0" lvl="0" marL="0" rtl="0" algn="l">
              <a:spcBef>
                <a:spcPts val="0"/>
              </a:spcBef>
              <a:spcAft>
                <a:spcPts val="0"/>
              </a:spcAft>
              <a:buNone/>
            </a:pPr>
            <a:r>
              <a:t/>
            </a:r>
            <a:endParaRPr b="0" i="0" u="none" strike="noStrike">
              <a:solidFill>
                <a:srgbClr val="000000"/>
              </a:solidFill>
            </a:endParaRPr>
          </a:p>
          <a:p>
            <a:pPr indent="0" lvl="0" marL="0" rtl="0" algn="l">
              <a:spcBef>
                <a:spcPts val="0"/>
              </a:spcBef>
              <a:spcAft>
                <a:spcPts val="0"/>
              </a:spcAft>
              <a:buNone/>
            </a:pPr>
            <a:r>
              <a:rPr b="0" i="0" lang="en" u="none" strike="noStrike">
                <a:solidFill>
                  <a:srgbClr val="000000"/>
                </a:solidFill>
              </a:rPr>
              <a:t>For forecasting, we implemented time-series modeling using ARIMA and SARIMAX. These models helped us capture both seasonal and non-seasonal patterns in EV demand. Finally, we evaluated model performance and validated our predictions against test data, providing actionable insights for future planning.</a:t>
            </a:r>
            <a:endParaRPr/>
          </a:p>
          <a:p>
            <a:pPr indent="0" lvl="0" marL="0" rtl="0" algn="l">
              <a:spcBef>
                <a:spcPts val="0"/>
              </a:spcBef>
              <a:spcAft>
                <a:spcPts val="0"/>
              </a:spcAft>
              <a:buNone/>
            </a:pPr>
            <a:r>
              <a:t/>
            </a:r>
            <a:endParaRPr/>
          </a:p>
        </p:txBody>
      </p:sp>
      <p:sp>
        <p:nvSpPr>
          <p:cNvPr id="91" name="Google Shape;91;g31f4a172cf7_1_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f4a172cf7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31f4a172cf7_1_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"Our primary datasets include EV registration data from Washington State, spanning 2010 to 2024, with over 1 million records and 33 features. Additionally, we utilized the National Renewable Energy Laboratory (NREL) API, which provides information on 2,759 active charging stations in Washington as of 2024. Together, these datasets allowed us to analyze EV adoption and infrastructure needs comprehensively.</a:t>
            </a:r>
            <a:endParaRPr/>
          </a:p>
        </p:txBody>
      </p:sp>
      <p:sp>
        <p:nvSpPr>
          <p:cNvPr id="97" name="Google Shape;97;g31f4a172cf7_1_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f4a172cf7_1_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31f4a172cf7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f4a172cf7_1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31f4a172cf7_1_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First plot is a Bar plot showing the Percentage of Electric Vehicle Type.Battery Electric Vehicles, or BEVs, make up 75% of registrations, while Plug-in Hybrid Electric Vehicles, or PHEVs, account for 24.Next one is  A 6-month rolling average confirmed consistent demand growth, presenting significant investment opportunities in EV infrastructure."%. EV growth in Washington State has been exponential from 2010 to 2024, driven by increasing environmental awareness and supportive policies</a:t>
            </a:r>
            <a:endParaRPr/>
          </a:p>
        </p:txBody>
      </p:sp>
      <p:sp>
        <p:nvSpPr>
          <p:cNvPr id="111" name="Google Shape;111;g31f4a172cf7_1_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f4a172cf7_1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31f4a172cf7_1_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u="none" strike="noStrike">
                <a:solidFill>
                  <a:srgbClr val="000000"/>
                </a:solidFill>
                <a:latin typeface="Arial"/>
                <a:ea typeface="Arial"/>
                <a:cs typeface="Arial"/>
                <a:sym typeface="Arial"/>
              </a:rPr>
              <a:t>Next one is also a line graph showing Electric Vehicle Adoption Trens.King County leads EV adoption in Washington, driven by Seattle's population density and robust infrastructure. However, counties like Snohomish and Pierce show slower adoption rates. This underscores the need for targeted strategies in these regions. Additionally, urban areas have dense charger networks, while rural regions require significant expansion to support EV demand.</a:t>
            </a:r>
            <a:endParaRPr/>
          </a:p>
        </p:txBody>
      </p:sp>
      <p:sp>
        <p:nvSpPr>
          <p:cNvPr id="121" name="Google Shape;121;g31f4a172cf7_1_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rgbClr val="F8F8F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public.tableau.com/shared/N9SFPQZH9?:display_count=n&amp;:origin=viz_share_lin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p:nvPr/>
        </p:nvSpPr>
        <p:spPr>
          <a:xfrm>
            <a:off x="149550" y="840100"/>
            <a:ext cx="4263244" cy="3463276"/>
          </a:xfrm>
          <a:custGeom>
            <a:rect b="b" l="l" r="r" t="t"/>
            <a:pathLst>
              <a:path extrusionOk="0" h="7696169" w="9119239">
                <a:moveTo>
                  <a:pt x="0" y="0"/>
                </a:moveTo>
                <a:lnTo>
                  <a:pt x="9119239" y="0"/>
                </a:lnTo>
                <a:lnTo>
                  <a:pt x="9119239" y="7696169"/>
                </a:lnTo>
                <a:lnTo>
                  <a:pt x="0" y="7696169"/>
                </a:lnTo>
                <a:lnTo>
                  <a:pt x="0" y="0"/>
                </a:lnTo>
                <a:close/>
              </a:path>
            </a:pathLst>
          </a:custGeom>
          <a:blipFill rotWithShape="1">
            <a:blip r:embed="rId3">
              <a:alphaModFix/>
            </a:blip>
            <a:stretch>
              <a:fillRect b="0" l="-1147" r="-1146"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64" name="Google Shape;64;p13"/>
          <p:cNvSpPr txBox="1"/>
          <p:nvPr/>
        </p:nvSpPr>
        <p:spPr>
          <a:xfrm>
            <a:off x="4509300" y="1118850"/>
            <a:ext cx="4491300" cy="1452900"/>
          </a:xfrm>
          <a:prstGeom prst="rect">
            <a:avLst/>
          </a:prstGeom>
          <a:noFill/>
          <a:ln>
            <a:noFill/>
          </a:ln>
        </p:spPr>
        <p:txBody>
          <a:bodyPr anchorCtr="0" anchor="t" bIns="0" lIns="0" spcFirstLastPara="1" rIns="0" wrap="square" tIns="0">
            <a:spAutoFit/>
          </a:bodyPr>
          <a:lstStyle/>
          <a:p>
            <a:pPr indent="0" lvl="0" marL="0" marR="0" rtl="0" algn="l">
              <a:lnSpc>
                <a:spcPct val="107316"/>
              </a:lnSpc>
              <a:spcBef>
                <a:spcPts val="0"/>
              </a:spcBef>
              <a:spcAft>
                <a:spcPts val="0"/>
              </a:spcAft>
              <a:buNone/>
            </a:pPr>
            <a:r>
              <a:rPr lang="en" sz="3000">
                <a:solidFill>
                  <a:srgbClr val="0F4662"/>
                </a:solidFill>
                <a:latin typeface="Times New Roman"/>
                <a:ea typeface="Times New Roman"/>
                <a:cs typeface="Times New Roman"/>
                <a:sym typeface="Times New Roman"/>
              </a:rPr>
              <a:t>Forecasting Electric Vehicle Adoption and Charging Infrastructure Demand</a:t>
            </a:r>
            <a:endParaRPr sz="700">
              <a:solidFill>
                <a:srgbClr val="0F4662"/>
              </a:solidFill>
            </a:endParaRPr>
          </a:p>
        </p:txBody>
      </p:sp>
      <p:sp>
        <p:nvSpPr>
          <p:cNvPr id="65" name="Google Shape;65;p13"/>
          <p:cNvSpPr txBox="1"/>
          <p:nvPr/>
        </p:nvSpPr>
        <p:spPr>
          <a:xfrm>
            <a:off x="4572000" y="2738851"/>
            <a:ext cx="2886900" cy="1337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100">
                <a:solidFill>
                  <a:srgbClr val="0F4662"/>
                </a:solidFill>
                <a:latin typeface="Times New Roman"/>
                <a:ea typeface="Times New Roman"/>
                <a:cs typeface="Times New Roman"/>
                <a:sym typeface="Times New Roman"/>
              </a:rPr>
              <a:t>By:</a:t>
            </a:r>
            <a:endParaRPr sz="600">
              <a:solidFill>
                <a:srgbClr val="0F4662"/>
              </a:solidFill>
            </a:endParaRPr>
          </a:p>
          <a:p>
            <a:pPr indent="0" lvl="0" marL="0" marR="0" rtl="0" algn="l">
              <a:lnSpc>
                <a:spcPct val="115000"/>
              </a:lnSpc>
              <a:spcBef>
                <a:spcPts val="0"/>
              </a:spcBef>
              <a:spcAft>
                <a:spcPts val="0"/>
              </a:spcAft>
              <a:buNone/>
            </a:pPr>
            <a:r>
              <a:rPr lang="en" sz="1100">
                <a:solidFill>
                  <a:srgbClr val="0F4662"/>
                </a:solidFill>
                <a:latin typeface="Times New Roman"/>
                <a:ea typeface="Times New Roman"/>
                <a:cs typeface="Times New Roman"/>
                <a:sym typeface="Times New Roman"/>
              </a:rPr>
              <a:t>Aruna Jithesh</a:t>
            </a:r>
            <a:br>
              <a:rPr lang="en" sz="1100">
                <a:solidFill>
                  <a:srgbClr val="0F4662"/>
                </a:solidFill>
                <a:latin typeface="Times New Roman"/>
                <a:ea typeface="Times New Roman"/>
                <a:cs typeface="Times New Roman"/>
                <a:sym typeface="Times New Roman"/>
              </a:rPr>
            </a:br>
            <a:r>
              <a:rPr lang="en" sz="1100">
                <a:solidFill>
                  <a:srgbClr val="0F4662"/>
                </a:solidFill>
                <a:latin typeface="Times New Roman"/>
                <a:ea typeface="Times New Roman"/>
                <a:cs typeface="Times New Roman"/>
                <a:sym typeface="Times New Roman"/>
              </a:rPr>
              <a:t>Chinmayi Karumuri</a:t>
            </a:r>
            <a:endParaRPr sz="1100">
              <a:solidFill>
                <a:srgbClr val="0F466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Font typeface="Arial"/>
              <a:buNone/>
            </a:pPr>
            <a:r>
              <a:rPr lang="en" sz="1100">
                <a:solidFill>
                  <a:srgbClr val="0F4662"/>
                </a:solidFill>
                <a:latin typeface="Times New Roman"/>
                <a:ea typeface="Times New Roman"/>
                <a:cs typeface="Times New Roman"/>
                <a:sym typeface="Times New Roman"/>
              </a:rPr>
              <a:t>Vaishnavi Samboji</a:t>
            </a:r>
            <a:endParaRPr sz="1100">
              <a:solidFill>
                <a:srgbClr val="0F4662"/>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 sz="1100">
                <a:solidFill>
                  <a:srgbClr val="0F4662"/>
                </a:solidFill>
                <a:latin typeface="Times New Roman"/>
                <a:ea typeface="Times New Roman"/>
                <a:cs typeface="Times New Roman"/>
                <a:sym typeface="Times New Roman"/>
              </a:rPr>
              <a:t>Dilip Kumar Kasina</a:t>
            </a:r>
            <a:endParaRPr sz="600">
              <a:solidFill>
                <a:srgbClr val="0F4662"/>
              </a:solidFill>
            </a:endParaRPr>
          </a:p>
          <a:p>
            <a:pPr indent="0" lvl="0" marL="0" marR="0" rtl="0" algn="l">
              <a:lnSpc>
                <a:spcPct val="115000"/>
              </a:lnSpc>
              <a:spcBef>
                <a:spcPts val="0"/>
              </a:spcBef>
              <a:spcAft>
                <a:spcPts val="0"/>
              </a:spcAft>
              <a:buNone/>
            </a:pPr>
            <a:r>
              <a:rPr lang="en" sz="1100">
                <a:solidFill>
                  <a:srgbClr val="0F4662"/>
                </a:solidFill>
                <a:latin typeface="Times New Roman"/>
                <a:ea typeface="Times New Roman"/>
                <a:cs typeface="Times New Roman"/>
                <a:sym typeface="Times New Roman"/>
              </a:rPr>
              <a:t>Meghna Doddapuneni</a:t>
            </a:r>
            <a:endParaRPr sz="1100">
              <a:solidFill>
                <a:srgbClr val="0F4662"/>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 sz="1100">
                <a:solidFill>
                  <a:srgbClr val="0F4662"/>
                </a:solidFill>
                <a:latin typeface="Times New Roman"/>
                <a:ea typeface="Times New Roman"/>
                <a:cs typeface="Times New Roman"/>
                <a:sym typeface="Times New Roman"/>
              </a:rPr>
              <a:t>Shanmukha Raj</a:t>
            </a:r>
            <a:endParaRPr sz="1100">
              <a:solidFill>
                <a:srgbClr val="0F4662"/>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p:nvPr/>
        </p:nvSpPr>
        <p:spPr>
          <a:xfrm>
            <a:off x="452876" y="1098325"/>
            <a:ext cx="4179921" cy="2946844"/>
          </a:xfrm>
          <a:custGeom>
            <a:rect b="b" l="l" r="r" t="t"/>
            <a:pathLst>
              <a:path extrusionOk="0" h="5893688" w="8359841">
                <a:moveTo>
                  <a:pt x="0" y="0"/>
                </a:moveTo>
                <a:lnTo>
                  <a:pt x="8359841" y="0"/>
                </a:lnTo>
                <a:lnTo>
                  <a:pt x="8359841" y="5893688"/>
                </a:lnTo>
                <a:lnTo>
                  <a:pt x="0" y="5893688"/>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34" name="Google Shape;134;p22"/>
          <p:cNvSpPr txBox="1"/>
          <p:nvPr/>
        </p:nvSpPr>
        <p:spPr>
          <a:xfrm>
            <a:off x="4674125" y="1656244"/>
            <a:ext cx="4385700" cy="2133300"/>
          </a:xfrm>
          <a:prstGeom prst="rect">
            <a:avLst/>
          </a:prstGeom>
          <a:noFill/>
          <a:ln>
            <a:noFill/>
          </a:ln>
        </p:spPr>
        <p:txBody>
          <a:bodyPr anchorCtr="0" anchor="t" bIns="0" lIns="0" spcFirstLastPara="1" rIns="0" wrap="square" tIns="0">
            <a:spAutoFit/>
          </a:bodyPr>
          <a:lstStyle/>
          <a:p>
            <a:pPr indent="-139700" lvl="1" marL="279400" marR="0" rtl="0" algn="l">
              <a:lnSpc>
                <a:spcPct val="127142"/>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King County dominates EV charger distribution in Washington State with 1,377 chargers (~50% of the total), while Pierce, Snohomish, Spokane, and Clark counties follow with significantly lower counts.</a:t>
            </a:r>
            <a:endParaRPr sz="700">
              <a:solidFill>
                <a:srgbClr val="0F4662"/>
              </a:solidFill>
            </a:endParaRPr>
          </a:p>
          <a:p>
            <a:pPr indent="-139700" lvl="1" marL="279400" marR="0" rtl="0" algn="l">
              <a:lnSpc>
                <a:spcPct val="127142"/>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The high charger concentration in urban areas highlights the need for more balanced infrastructure investment in rural and less populated counties.</a:t>
            </a:r>
            <a:endParaRPr sz="700">
              <a:solidFill>
                <a:srgbClr val="0F4662"/>
              </a:solidFill>
            </a:endParaRPr>
          </a:p>
          <a:p>
            <a:pPr indent="0" lvl="0" marL="0" marR="0" rtl="0" algn="l">
              <a:lnSpc>
                <a:spcPct val="127142"/>
              </a:lnSpc>
              <a:spcBef>
                <a:spcPts val="0"/>
              </a:spcBef>
              <a:spcAft>
                <a:spcPts val="0"/>
              </a:spcAft>
              <a:buNone/>
            </a:pPr>
            <a:r>
              <a:t/>
            </a:r>
            <a:endParaRPr sz="1400">
              <a:solidFill>
                <a:srgbClr val="0F4662"/>
              </a:solidFill>
              <a:latin typeface="Times New Roman"/>
              <a:ea typeface="Times New Roman"/>
              <a:cs typeface="Times New Roman"/>
              <a:sym typeface="Times New Roman"/>
            </a:endParaRPr>
          </a:p>
        </p:txBody>
      </p:sp>
      <p:sp>
        <p:nvSpPr>
          <p:cNvPr id="135" name="Google Shape;135;p22"/>
          <p:cNvSpPr txBox="1"/>
          <p:nvPr/>
        </p:nvSpPr>
        <p:spPr>
          <a:xfrm>
            <a:off x="2185225" y="148096"/>
            <a:ext cx="4773600" cy="461700"/>
          </a:xfrm>
          <a:prstGeom prst="rect">
            <a:avLst/>
          </a:prstGeom>
          <a:noFill/>
          <a:ln>
            <a:noFill/>
          </a:ln>
        </p:spPr>
        <p:txBody>
          <a:bodyPr anchorCtr="0" anchor="t" bIns="0" lIns="0" spcFirstLastPara="1" rIns="0" wrap="square" tIns="0">
            <a:spAutoFit/>
          </a:bodyPr>
          <a:lstStyle/>
          <a:p>
            <a:pPr indent="0" lvl="0" marL="0" marR="0" rtl="0" algn="ctr">
              <a:lnSpc>
                <a:spcPct val="136083"/>
              </a:lnSpc>
              <a:spcBef>
                <a:spcPts val="0"/>
              </a:spcBef>
              <a:spcAft>
                <a:spcPts val="0"/>
              </a:spcAft>
              <a:buNone/>
            </a:pPr>
            <a:r>
              <a:rPr lang="en" sz="3000" u="sng">
                <a:solidFill>
                  <a:srgbClr val="0F4662"/>
                </a:solidFill>
                <a:latin typeface="Algerian"/>
                <a:ea typeface="Algerian"/>
                <a:cs typeface="Algerian"/>
                <a:sym typeface="Algerian"/>
              </a:rPr>
              <a:t>Data Exploration</a:t>
            </a:r>
            <a:endParaRPr sz="700">
              <a:solidFill>
                <a:srgbClr val="0F466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p:nvPr/>
        </p:nvSpPr>
        <p:spPr>
          <a:xfrm>
            <a:off x="66485" y="1115407"/>
            <a:ext cx="4618540" cy="2908430"/>
          </a:xfrm>
          <a:custGeom>
            <a:rect b="b" l="l" r="r" t="t"/>
            <a:pathLst>
              <a:path extrusionOk="0" h="4261436" w="9522763">
                <a:moveTo>
                  <a:pt x="0" y="0"/>
                </a:moveTo>
                <a:lnTo>
                  <a:pt x="9522763" y="0"/>
                </a:lnTo>
                <a:lnTo>
                  <a:pt x="9522763" y="4261436"/>
                </a:lnTo>
                <a:lnTo>
                  <a:pt x="0" y="4261436"/>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42" name="Google Shape;142;p23"/>
          <p:cNvSpPr/>
          <p:nvPr/>
        </p:nvSpPr>
        <p:spPr>
          <a:xfrm>
            <a:off x="4685025" y="1188908"/>
            <a:ext cx="4371785" cy="2912702"/>
          </a:xfrm>
          <a:custGeom>
            <a:rect b="b" l="l" r="r" t="t"/>
            <a:pathLst>
              <a:path extrusionOk="0" h="5825403" w="8743570">
                <a:moveTo>
                  <a:pt x="0" y="0"/>
                </a:moveTo>
                <a:lnTo>
                  <a:pt x="8743569" y="0"/>
                </a:lnTo>
                <a:lnTo>
                  <a:pt x="8743569" y="5825403"/>
                </a:lnTo>
                <a:lnTo>
                  <a:pt x="0" y="5825403"/>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43" name="Google Shape;143;p23"/>
          <p:cNvSpPr txBox="1"/>
          <p:nvPr/>
        </p:nvSpPr>
        <p:spPr>
          <a:xfrm>
            <a:off x="2185225" y="174871"/>
            <a:ext cx="4773600" cy="461700"/>
          </a:xfrm>
          <a:prstGeom prst="rect">
            <a:avLst/>
          </a:prstGeom>
          <a:noFill/>
          <a:ln>
            <a:noFill/>
          </a:ln>
        </p:spPr>
        <p:txBody>
          <a:bodyPr anchorCtr="0" anchor="t" bIns="0" lIns="0" spcFirstLastPara="1" rIns="0" wrap="square" tIns="0">
            <a:spAutoFit/>
          </a:bodyPr>
          <a:lstStyle/>
          <a:p>
            <a:pPr indent="0" lvl="0" marL="0" marR="0" rtl="0" algn="ctr">
              <a:lnSpc>
                <a:spcPct val="136083"/>
              </a:lnSpc>
              <a:spcBef>
                <a:spcPts val="0"/>
              </a:spcBef>
              <a:spcAft>
                <a:spcPts val="0"/>
              </a:spcAft>
              <a:buNone/>
            </a:pPr>
            <a:r>
              <a:rPr lang="en" sz="3000" u="sng">
                <a:solidFill>
                  <a:srgbClr val="0F4662"/>
                </a:solidFill>
                <a:latin typeface="Times New Roman"/>
                <a:ea typeface="Times New Roman"/>
                <a:cs typeface="Times New Roman"/>
                <a:sym typeface="Times New Roman"/>
              </a:rPr>
              <a:t>Data Preprocessing</a:t>
            </a:r>
            <a:endParaRPr sz="700">
              <a:solidFill>
                <a:srgbClr val="0F466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p:nvPr/>
        </p:nvSpPr>
        <p:spPr>
          <a:xfrm>
            <a:off x="1746685" y="611660"/>
            <a:ext cx="5650630" cy="1278455"/>
          </a:xfrm>
          <a:custGeom>
            <a:rect b="b" l="l" r="r" t="t"/>
            <a:pathLst>
              <a:path extrusionOk="0" h="2556910" w="11301259">
                <a:moveTo>
                  <a:pt x="0" y="0"/>
                </a:moveTo>
                <a:lnTo>
                  <a:pt x="11301259" y="0"/>
                </a:lnTo>
                <a:lnTo>
                  <a:pt x="11301259" y="2556910"/>
                </a:lnTo>
                <a:lnTo>
                  <a:pt x="0" y="2556910"/>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50" name="Google Shape;150;p24"/>
          <p:cNvSpPr/>
          <p:nvPr/>
        </p:nvSpPr>
        <p:spPr>
          <a:xfrm>
            <a:off x="1746687" y="1995184"/>
            <a:ext cx="5650630" cy="557999"/>
          </a:xfrm>
          <a:custGeom>
            <a:rect b="b" l="l" r="r" t="t"/>
            <a:pathLst>
              <a:path extrusionOk="0" h="1115999" w="11301259">
                <a:moveTo>
                  <a:pt x="0" y="0"/>
                </a:moveTo>
                <a:lnTo>
                  <a:pt x="11301259" y="0"/>
                </a:lnTo>
                <a:lnTo>
                  <a:pt x="11301259" y="1116000"/>
                </a:lnTo>
                <a:lnTo>
                  <a:pt x="0" y="1116000"/>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51" name="Google Shape;151;p24"/>
          <p:cNvSpPr/>
          <p:nvPr/>
        </p:nvSpPr>
        <p:spPr>
          <a:xfrm>
            <a:off x="1746688" y="2627250"/>
            <a:ext cx="5650630" cy="388481"/>
          </a:xfrm>
          <a:custGeom>
            <a:rect b="b" l="l" r="r" t="t"/>
            <a:pathLst>
              <a:path extrusionOk="0" h="776962" w="11301259">
                <a:moveTo>
                  <a:pt x="0" y="0"/>
                </a:moveTo>
                <a:lnTo>
                  <a:pt x="11301259" y="0"/>
                </a:lnTo>
                <a:lnTo>
                  <a:pt x="11301259" y="776961"/>
                </a:lnTo>
                <a:lnTo>
                  <a:pt x="0" y="776961"/>
                </a:lnTo>
                <a:lnTo>
                  <a:pt x="0" y="0"/>
                </a:lnTo>
                <a:close/>
              </a:path>
            </a:pathLst>
          </a:custGeom>
          <a:blipFill rotWithShape="1">
            <a:blip r:embed="rId5">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52" name="Google Shape;152;p24"/>
          <p:cNvSpPr/>
          <p:nvPr/>
        </p:nvSpPr>
        <p:spPr>
          <a:xfrm>
            <a:off x="1746713" y="3205075"/>
            <a:ext cx="5650630" cy="1214885"/>
          </a:xfrm>
          <a:custGeom>
            <a:rect b="b" l="l" r="r" t="t"/>
            <a:pathLst>
              <a:path extrusionOk="0" h="2429771" w="11301259">
                <a:moveTo>
                  <a:pt x="0" y="0"/>
                </a:moveTo>
                <a:lnTo>
                  <a:pt x="11301259" y="0"/>
                </a:lnTo>
                <a:lnTo>
                  <a:pt x="11301259" y="2429771"/>
                </a:lnTo>
                <a:lnTo>
                  <a:pt x="0" y="2429771"/>
                </a:lnTo>
                <a:lnTo>
                  <a:pt x="0" y="0"/>
                </a:lnTo>
                <a:close/>
              </a:path>
            </a:pathLst>
          </a:custGeom>
          <a:blipFill rotWithShape="1">
            <a:blip r:embed="rId6">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53" name="Google Shape;153;p24"/>
          <p:cNvSpPr txBox="1"/>
          <p:nvPr/>
        </p:nvSpPr>
        <p:spPr>
          <a:xfrm>
            <a:off x="2185225" y="44895"/>
            <a:ext cx="4773600" cy="461700"/>
          </a:xfrm>
          <a:prstGeom prst="rect">
            <a:avLst/>
          </a:prstGeom>
          <a:noFill/>
          <a:ln>
            <a:noFill/>
          </a:ln>
        </p:spPr>
        <p:txBody>
          <a:bodyPr anchorCtr="0" anchor="t" bIns="0" lIns="0" spcFirstLastPara="1" rIns="0" wrap="square" tIns="0">
            <a:spAutoFit/>
          </a:bodyPr>
          <a:lstStyle/>
          <a:p>
            <a:pPr indent="0" lvl="0" marL="0" marR="0" rtl="0" algn="ctr">
              <a:lnSpc>
                <a:spcPct val="136083"/>
              </a:lnSpc>
              <a:spcBef>
                <a:spcPts val="0"/>
              </a:spcBef>
              <a:spcAft>
                <a:spcPts val="0"/>
              </a:spcAft>
              <a:buNone/>
            </a:pPr>
            <a:r>
              <a:rPr lang="en" sz="3000" u="sng">
                <a:solidFill>
                  <a:srgbClr val="0F4662"/>
                </a:solidFill>
                <a:latin typeface="Times New Roman"/>
                <a:ea typeface="Times New Roman"/>
                <a:cs typeface="Times New Roman"/>
                <a:sym typeface="Times New Roman"/>
              </a:rPr>
              <a:t>Data Preprocessing</a:t>
            </a:r>
            <a:endParaRPr sz="700">
              <a:solidFill>
                <a:srgbClr val="0F466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p:nvPr/>
        </p:nvSpPr>
        <p:spPr>
          <a:xfrm>
            <a:off x="1746686" y="2571750"/>
            <a:ext cx="5650630" cy="854657"/>
          </a:xfrm>
          <a:custGeom>
            <a:rect b="b" l="l" r="r" t="t"/>
            <a:pathLst>
              <a:path extrusionOk="0" h="1709315" w="11301259">
                <a:moveTo>
                  <a:pt x="0" y="0"/>
                </a:moveTo>
                <a:lnTo>
                  <a:pt x="11301258" y="0"/>
                </a:lnTo>
                <a:lnTo>
                  <a:pt x="11301258" y="1709316"/>
                </a:lnTo>
                <a:lnTo>
                  <a:pt x="0" y="1709316"/>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60" name="Google Shape;160;p25"/>
          <p:cNvSpPr/>
          <p:nvPr/>
        </p:nvSpPr>
        <p:spPr>
          <a:xfrm>
            <a:off x="1746686" y="1265037"/>
            <a:ext cx="5650630" cy="1306708"/>
          </a:xfrm>
          <a:custGeom>
            <a:rect b="b" l="l" r="r" t="t"/>
            <a:pathLst>
              <a:path extrusionOk="0" h="2613416" w="11301259">
                <a:moveTo>
                  <a:pt x="0" y="0"/>
                </a:moveTo>
                <a:lnTo>
                  <a:pt x="11301258" y="0"/>
                </a:lnTo>
                <a:lnTo>
                  <a:pt x="11301258" y="2613416"/>
                </a:lnTo>
                <a:lnTo>
                  <a:pt x="0" y="2613416"/>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61" name="Google Shape;161;p25"/>
          <p:cNvSpPr txBox="1"/>
          <p:nvPr/>
        </p:nvSpPr>
        <p:spPr>
          <a:xfrm>
            <a:off x="2185225" y="521520"/>
            <a:ext cx="4773600" cy="461700"/>
          </a:xfrm>
          <a:prstGeom prst="rect">
            <a:avLst/>
          </a:prstGeom>
          <a:noFill/>
          <a:ln>
            <a:noFill/>
          </a:ln>
        </p:spPr>
        <p:txBody>
          <a:bodyPr anchorCtr="0" anchor="t" bIns="0" lIns="0" spcFirstLastPara="1" rIns="0" wrap="square" tIns="0">
            <a:spAutoFit/>
          </a:bodyPr>
          <a:lstStyle/>
          <a:p>
            <a:pPr indent="0" lvl="0" marL="0" marR="0" rtl="0" algn="ctr">
              <a:lnSpc>
                <a:spcPct val="136083"/>
              </a:lnSpc>
              <a:spcBef>
                <a:spcPts val="0"/>
              </a:spcBef>
              <a:spcAft>
                <a:spcPts val="0"/>
              </a:spcAft>
              <a:buNone/>
            </a:pPr>
            <a:r>
              <a:rPr lang="en" sz="3000" u="sng">
                <a:solidFill>
                  <a:srgbClr val="0F4662"/>
                </a:solidFill>
                <a:latin typeface="Times New Roman"/>
                <a:ea typeface="Times New Roman"/>
                <a:cs typeface="Times New Roman"/>
                <a:sym typeface="Times New Roman"/>
              </a:rPr>
              <a:t>Data Preprocessing</a:t>
            </a:r>
            <a:endParaRPr sz="700">
              <a:solidFill>
                <a:srgbClr val="0F466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p:nvPr/>
        </p:nvSpPr>
        <p:spPr>
          <a:xfrm>
            <a:off x="303467" y="1035518"/>
            <a:ext cx="5509364" cy="960607"/>
          </a:xfrm>
          <a:custGeom>
            <a:rect b="b" l="l" r="r" t="t"/>
            <a:pathLst>
              <a:path extrusionOk="0" h="1921214" w="11301259">
                <a:moveTo>
                  <a:pt x="0" y="0"/>
                </a:moveTo>
                <a:lnTo>
                  <a:pt x="11301258" y="0"/>
                </a:lnTo>
                <a:lnTo>
                  <a:pt x="11301258" y="1921214"/>
                </a:lnTo>
                <a:lnTo>
                  <a:pt x="0" y="1921214"/>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68" name="Google Shape;168;p26"/>
          <p:cNvSpPr/>
          <p:nvPr/>
        </p:nvSpPr>
        <p:spPr>
          <a:xfrm>
            <a:off x="232835" y="2714001"/>
            <a:ext cx="5650630" cy="685139"/>
          </a:xfrm>
          <a:custGeom>
            <a:rect b="b" l="l" r="r" t="t"/>
            <a:pathLst>
              <a:path extrusionOk="0" h="1370278" w="11301259">
                <a:moveTo>
                  <a:pt x="0" y="0"/>
                </a:moveTo>
                <a:lnTo>
                  <a:pt x="11301259" y="0"/>
                </a:lnTo>
                <a:lnTo>
                  <a:pt x="11301259" y="1370277"/>
                </a:lnTo>
                <a:lnTo>
                  <a:pt x="0" y="1370277"/>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69" name="Google Shape;169;p26"/>
          <p:cNvSpPr/>
          <p:nvPr/>
        </p:nvSpPr>
        <p:spPr>
          <a:xfrm>
            <a:off x="303485" y="4117017"/>
            <a:ext cx="5650630" cy="565063"/>
          </a:xfrm>
          <a:custGeom>
            <a:rect b="b" l="l" r="r" t="t"/>
            <a:pathLst>
              <a:path extrusionOk="0" h="1130126" w="11301259">
                <a:moveTo>
                  <a:pt x="0" y="0"/>
                </a:moveTo>
                <a:lnTo>
                  <a:pt x="11301258" y="0"/>
                </a:lnTo>
                <a:lnTo>
                  <a:pt x="11301258" y="1130126"/>
                </a:lnTo>
                <a:lnTo>
                  <a:pt x="0" y="1130126"/>
                </a:lnTo>
                <a:lnTo>
                  <a:pt x="0" y="0"/>
                </a:lnTo>
                <a:close/>
              </a:path>
            </a:pathLst>
          </a:custGeom>
          <a:blipFill rotWithShape="1">
            <a:blip r:embed="rId5">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70" name="Google Shape;170;p26"/>
          <p:cNvSpPr txBox="1"/>
          <p:nvPr/>
        </p:nvSpPr>
        <p:spPr>
          <a:xfrm>
            <a:off x="2185200" y="109870"/>
            <a:ext cx="4773600" cy="461700"/>
          </a:xfrm>
          <a:prstGeom prst="rect">
            <a:avLst/>
          </a:prstGeom>
          <a:noFill/>
          <a:ln>
            <a:noFill/>
          </a:ln>
        </p:spPr>
        <p:txBody>
          <a:bodyPr anchorCtr="0" anchor="t" bIns="0" lIns="0" spcFirstLastPara="1" rIns="0" wrap="square" tIns="0">
            <a:spAutoFit/>
          </a:bodyPr>
          <a:lstStyle/>
          <a:p>
            <a:pPr indent="0" lvl="0" marL="0" marR="0" rtl="0" algn="ctr">
              <a:lnSpc>
                <a:spcPct val="136083"/>
              </a:lnSpc>
              <a:spcBef>
                <a:spcPts val="0"/>
              </a:spcBef>
              <a:spcAft>
                <a:spcPts val="0"/>
              </a:spcAft>
              <a:buNone/>
            </a:pPr>
            <a:r>
              <a:rPr lang="en" sz="3000" u="sng">
                <a:solidFill>
                  <a:srgbClr val="0F4662"/>
                </a:solidFill>
                <a:latin typeface="Times New Roman"/>
                <a:ea typeface="Times New Roman"/>
                <a:cs typeface="Times New Roman"/>
                <a:sym typeface="Times New Roman"/>
              </a:rPr>
              <a:t>Feature Engineering</a:t>
            </a:r>
            <a:endParaRPr sz="700">
              <a:solidFill>
                <a:srgbClr val="0F4662"/>
              </a:solidFill>
            </a:endParaRPr>
          </a:p>
        </p:txBody>
      </p:sp>
      <p:sp>
        <p:nvSpPr>
          <p:cNvPr id="171" name="Google Shape;171;p26"/>
          <p:cNvSpPr txBox="1"/>
          <p:nvPr/>
        </p:nvSpPr>
        <p:spPr>
          <a:xfrm>
            <a:off x="5933596" y="1035517"/>
            <a:ext cx="2833800" cy="926400"/>
          </a:xfrm>
          <a:prstGeom prst="rect">
            <a:avLst/>
          </a:prstGeom>
          <a:noFill/>
          <a:ln>
            <a:noFill/>
          </a:ln>
        </p:spPr>
        <p:txBody>
          <a:bodyPr anchorCtr="0" anchor="t" bIns="0" lIns="0" spcFirstLastPara="1" rIns="0" wrap="square" tIns="0">
            <a:spAutoFit/>
          </a:bodyPr>
          <a:lstStyle/>
          <a:p>
            <a:pPr indent="0" lvl="0" marL="0" marR="0" rtl="0" algn="ctr">
              <a:lnSpc>
                <a:spcPct val="109964"/>
              </a:lnSpc>
              <a:spcBef>
                <a:spcPts val="0"/>
              </a:spcBef>
              <a:spcAft>
                <a:spcPts val="0"/>
              </a:spcAft>
              <a:buNone/>
            </a:pPr>
            <a:r>
              <a:rPr lang="en" sz="1400">
                <a:solidFill>
                  <a:srgbClr val="0F4662"/>
                </a:solidFill>
                <a:latin typeface="Times New Roman"/>
                <a:ea typeface="Times New Roman"/>
                <a:cs typeface="Times New Roman"/>
                <a:sym typeface="Times New Roman"/>
              </a:rPr>
              <a:t>We will be using the transaction_date column for the time series we are going to be creating, we need to change its type from object to datetime.</a:t>
            </a:r>
            <a:endParaRPr sz="700">
              <a:solidFill>
                <a:srgbClr val="0F4662"/>
              </a:solidFill>
            </a:endParaRPr>
          </a:p>
        </p:txBody>
      </p:sp>
      <p:sp>
        <p:nvSpPr>
          <p:cNvPr id="172" name="Google Shape;172;p26"/>
          <p:cNvSpPr txBox="1"/>
          <p:nvPr/>
        </p:nvSpPr>
        <p:spPr>
          <a:xfrm>
            <a:off x="6096013" y="2604441"/>
            <a:ext cx="2906700" cy="926400"/>
          </a:xfrm>
          <a:prstGeom prst="rect">
            <a:avLst/>
          </a:prstGeom>
          <a:noFill/>
          <a:ln>
            <a:noFill/>
          </a:ln>
        </p:spPr>
        <p:txBody>
          <a:bodyPr anchorCtr="0" anchor="t" bIns="0" lIns="0" spcFirstLastPara="1" rIns="0" wrap="square" tIns="0">
            <a:spAutoFit/>
          </a:bodyPr>
          <a:lstStyle/>
          <a:p>
            <a:pPr indent="0" lvl="0" marL="0" marR="0" rtl="0" algn="ctr">
              <a:lnSpc>
                <a:spcPct val="109964"/>
              </a:lnSpc>
              <a:spcBef>
                <a:spcPts val="0"/>
              </a:spcBef>
              <a:spcAft>
                <a:spcPts val="0"/>
              </a:spcAft>
              <a:buNone/>
            </a:pPr>
            <a:r>
              <a:rPr lang="en" sz="1400">
                <a:solidFill>
                  <a:srgbClr val="0F4662"/>
                </a:solidFill>
                <a:latin typeface="Times New Roman"/>
                <a:ea typeface="Times New Roman"/>
                <a:cs typeface="Times New Roman"/>
                <a:sym typeface="Times New Roman"/>
              </a:rPr>
              <a:t>We will be using the transaction_date column for the time series we are going to be creating, we need to change its type from object to datetime.</a:t>
            </a:r>
            <a:endParaRPr sz="700">
              <a:solidFill>
                <a:srgbClr val="0F4662"/>
              </a:solidFill>
            </a:endParaRPr>
          </a:p>
        </p:txBody>
      </p:sp>
      <p:sp>
        <p:nvSpPr>
          <p:cNvPr id="173" name="Google Shape;173;p26"/>
          <p:cNvSpPr txBox="1"/>
          <p:nvPr/>
        </p:nvSpPr>
        <p:spPr>
          <a:xfrm>
            <a:off x="6247822" y="4173352"/>
            <a:ext cx="2454600" cy="452400"/>
          </a:xfrm>
          <a:prstGeom prst="rect">
            <a:avLst/>
          </a:prstGeom>
          <a:noFill/>
          <a:ln>
            <a:noFill/>
          </a:ln>
        </p:spPr>
        <p:txBody>
          <a:bodyPr anchorCtr="0" anchor="t" bIns="0" lIns="0" spcFirstLastPara="1" rIns="0" wrap="square" tIns="0">
            <a:spAutoFit/>
          </a:bodyPr>
          <a:lstStyle/>
          <a:p>
            <a:pPr indent="0" lvl="0" marL="0" marR="0" rtl="0" algn="ctr">
              <a:lnSpc>
                <a:spcPct val="109964"/>
              </a:lnSpc>
              <a:spcBef>
                <a:spcPts val="0"/>
              </a:spcBef>
              <a:spcAft>
                <a:spcPts val="0"/>
              </a:spcAft>
              <a:buNone/>
            </a:pPr>
            <a:r>
              <a:rPr lang="en" sz="1400">
                <a:solidFill>
                  <a:srgbClr val="0F4662"/>
                </a:solidFill>
                <a:latin typeface="Times New Roman"/>
                <a:ea typeface="Times New Roman"/>
                <a:cs typeface="Times New Roman"/>
                <a:sym typeface="Times New Roman"/>
              </a:rPr>
              <a:t>We will be using the m/y information to clean duplicates</a:t>
            </a:r>
            <a:endParaRPr sz="700">
              <a:solidFill>
                <a:srgbClr val="0F466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nvSpPr>
        <p:spPr>
          <a:xfrm>
            <a:off x="1565850" y="91125"/>
            <a:ext cx="6012300" cy="456000"/>
          </a:xfrm>
          <a:prstGeom prst="rect">
            <a:avLst/>
          </a:prstGeom>
          <a:noFill/>
          <a:ln>
            <a:noFill/>
          </a:ln>
        </p:spPr>
        <p:txBody>
          <a:bodyPr anchorCtr="0" anchor="t" bIns="0" lIns="0" spcFirstLastPara="1" rIns="0" wrap="square" tIns="0">
            <a:spAutoFit/>
          </a:bodyPr>
          <a:lstStyle/>
          <a:p>
            <a:pPr indent="0" lvl="0" marL="0" marR="0" rtl="0" algn="ctr">
              <a:lnSpc>
                <a:spcPct val="98750"/>
              </a:lnSpc>
              <a:spcBef>
                <a:spcPts val="0"/>
              </a:spcBef>
              <a:spcAft>
                <a:spcPts val="0"/>
              </a:spcAft>
              <a:buNone/>
            </a:pPr>
            <a:r>
              <a:rPr lang="en" sz="3000" u="sng">
                <a:solidFill>
                  <a:srgbClr val="0F4662"/>
                </a:solidFill>
                <a:latin typeface="Times New Roman"/>
                <a:ea typeface="Times New Roman"/>
                <a:cs typeface="Times New Roman"/>
                <a:sym typeface="Times New Roman"/>
              </a:rPr>
              <a:t>Machine Learning Models</a:t>
            </a:r>
            <a:endParaRPr sz="700">
              <a:solidFill>
                <a:srgbClr val="0F4662"/>
              </a:solidFill>
            </a:endParaRPr>
          </a:p>
        </p:txBody>
      </p:sp>
      <p:sp>
        <p:nvSpPr>
          <p:cNvPr id="180" name="Google Shape;180;p27"/>
          <p:cNvSpPr txBox="1"/>
          <p:nvPr/>
        </p:nvSpPr>
        <p:spPr>
          <a:xfrm>
            <a:off x="220300" y="847800"/>
            <a:ext cx="4221600" cy="3447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 sz="1400" u="sng">
                <a:solidFill>
                  <a:srgbClr val="0F4662"/>
                </a:solidFill>
                <a:latin typeface="Times New Roman"/>
                <a:ea typeface="Times New Roman"/>
                <a:cs typeface="Times New Roman"/>
                <a:sym typeface="Times New Roman"/>
              </a:rPr>
              <a:t>ARIMA (</a:t>
            </a:r>
            <a:r>
              <a:rPr b="1" lang="en" u="sng">
                <a:solidFill>
                  <a:srgbClr val="0F4662"/>
                </a:solidFill>
                <a:latin typeface="Times New Roman"/>
                <a:ea typeface="Times New Roman"/>
                <a:cs typeface="Times New Roman"/>
                <a:sym typeface="Times New Roman"/>
              </a:rPr>
              <a:t>Autoregressive</a:t>
            </a:r>
            <a:r>
              <a:rPr b="1" lang="en" sz="1400" u="sng">
                <a:solidFill>
                  <a:srgbClr val="0F4662"/>
                </a:solidFill>
                <a:latin typeface="Times New Roman"/>
                <a:ea typeface="Times New Roman"/>
                <a:cs typeface="Times New Roman"/>
                <a:sym typeface="Times New Roman"/>
              </a:rPr>
              <a:t> Integrated Moving Average)</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Captures trends, patterns, and correlations in non-stationary time series data.</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Predicts future values based on past observations and residual errors.</a:t>
            </a:r>
            <a:endParaRPr sz="700">
              <a:solidFill>
                <a:srgbClr val="0F4662"/>
              </a:solidFill>
            </a:endParaRPr>
          </a:p>
          <a:p>
            <a:pPr indent="0" lvl="0" marL="0" marR="0" rtl="0" algn="l">
              <a:lnSpc>
                <a:spcPct val="150000"/>
              </a:lnSpc>
              <a:spcBef>
                <a:spcPts val="0"/>
              </a:spcBef>
              <a:spcAft>
                <a:spcPts val="0"/>
              </a:spcAft>
              <a:buNone/>
            </a:pPr>
            <a:r>
              <a:rPr b="1" lang="en" sz="1400">
                <a:solidFill>
                  <a:srgbClr val="0F4662"/>
                </a:solidFill>
                <a:latin typeface="Times New Roman"/>
                <a:ea typeface="Times New Roman"/>
                <a:cs typeface="Times New Roman"/>
                <a:sym typeface="Times New Roman"/>
              </a:rPr>
              <a:t>Features:</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Suitable for time-series with trends but no seasonal patterns.</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Requires data to be stationary (trend and seasonality removed).</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Captures linear dependencies effectively.</a:t>
            </a:r>
            <a:endParaRPr sz="700">
              <a:solidFill>
                <a:srgbClr val="0F4662"/>
              </a:solidFill>
            </a:endParaRPr>
          </a:p>
        </p:txBody>
      </p:sp>
      <p:sp>
        <p:nvSpPr>
          <p:cNvPr id="181" name="Google Shape;181;p27"/>
          <p:cNvSpPr txBox="1"/>
          <p:nvPr/>
        </p:nvSpPr>
        <p:spPr>
          <a:xfrm>
            <a:off x="4671891" y="709050"/>
            <a:ext cx="4472100" cy="4094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 sz="1400" u="sng">
                <a:solidFill>
                  <a:srgbClr val="0F4662"/>
                </a:solidFill>
                <a:latin typeface="Times New Roman"/>
                <a:ea typeface="Times New Roman"/>
                <a:cs typeface="Times New Roman"/>
                <a:sym typeface="Times New Roman"/>
              </a:rPr>
              <a:t>SARIMAX (Seasonal ARIMA with Exogenous Variables)</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Extends ARIMA to include seasonal components and external predictors (exogenous variables).</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Seasonal terms include P, D, Q, and m:</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P: Seasonal autoregressive order.</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D: Seasonal differencing.</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Q: Seasonal moving average.</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m: Number of time steps per seasonal cycle (e.g., 12 for monthly data).</a:t>
            </a:r>
            <a:endParaRPr sz="700">
              <a:solidFill>
                <a:srgbClr val="0F4662"/>
              </a:solidFill>
            </a:endParaRPr>
          </a:p>
          <a:p>
            <a:pPr indent="0" lvl="0" marL="0" marR="0" rtl="0" algn="l">
              <a:lnSpc>
                <a:spcPct val="150000"/>
              </a:lnSpc>
              <a:spcBef>
                <a:spcPts val="0"/>
              </a:spcBef>
              <a:spcAft>
                <a:spcPts val="0"/>
              </a:spcAft>
              <a:buNone/>
            </a:pPr>
            <a:r>
              <a:rPr b="1" lang="en" sz="1400">
                <a:solidFill>
                  <a:srgbClr val="0F4662"/>
                </a:solidFill>
                <a:latin typeface="Times New Roman"/>
                <a:ea typeface="Times New Roman"/>
                <a:cs typeface="Times New Roman"/>
                <a:sym typeface="Times New Roman"/>
              </a:rPr>
              <a:t>Features:</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Handles seasonality and external variables influencing the series.</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Incorporates both long-term trends and short-term patterns.</a:t>
            </a:r>
            <a:endParaRPr sz="700">
              <a:solidFill>
                <a:srgbClr val="0F466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nvSpPr>
        <p:spPr>
          <a:xfrm>
            <a:off x="321453" y="936675"/>
            <a:ext cx="8501100" cy="3771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 sz="1400">
                <a:solidFill>
                  <a:srgbClr val="0F4662"/>
                </a:solidFill>
                <a:latin typeface="Times New Roman"/>
                <a:ea typeface="Times New Roman"/>
                <a:cs typeface="Times New Roman"/>
                <a:sym typeface="Times New Roman"/>
              </a:rPr>
              <a:t>Handling Seasonal and Non-Seasonal Patterns:</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ARIMA models non-seasonal time-series data, capturing short-term dependencies (AR, MA, I).</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SARIMAX adds seasonal components, ideal for repetitive patterns like yearly EV trends.</a:t>
            </a:r>
            <a:endParaRPr sz="700">
              <a:solidFill>
                <a:srgbClr val="0F4662"/>
              </a:solidFill>
            </a:endParaRPr>
          </a:p>
          <a:p>
            <a:pPr indent="0" lvl="0" marL="0" marR="0" rtl="0" algn="l">
              <a:lnSpc>
                <a:spcPct val="150000"/>
              </a:lnSpc>
              <a:spcBef>
                <a:spcPts val="0"/>
              </a:spcBef>
              <a:spcAft>
                <a:spcPts val="0"/>
              </a:spcAft>
              <a:buNone/>
            </a:pPr>
            <a:r>
              <a:rPr b="1" lang="en" sz="1400">
                <a:solidFill>
                  <a:srgbClr val="0F4662"/>
                </a:solidFill>
                <a:latin typeface="Times New Roman"/>
                <a:ea typeface="Times New Roman"/>
                <a:cs typeface="Times New Roman"/>
                <a:sym typeface="Times New Roman"/>
              </a:rPr>
              <a:t>Dealing with Complex Time Series:</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SARIMAX combines seasonal (e.g., order (0,0,2,12)) and non-seasonal (1,1,2) parameters to model trends comprehensively.</a:t>
            </a:r>
            <a:endParaRPr sz="700">
              <a:solidFill>
                <a:srgbClr val="0F4662"/>
              </a:solidFill>
            </a:endParaRPr>
          </a:p>
          <a:p>
            <a:pPr indent="0" lvl="0" marL="0" marR="0" rtl="0" algn="l">
              <a:lnSpc>
                <a:spcPct val="150000"/>
              </a:lnSpc>
              <a:spcBef>
                <a:spcPts val="0"/>
              </a:spcBef>
              <a:spcAft>
                <a:spcPts val="0"/>
              </a:spcAft>
              <a:buNone/>
            </a:pPr>
            <a:r>
              <a:rPr b="1" lang="en" sz="1400">
                <a:solidFill>
                  <a:srgbClr val="0F4662"/>
                </a:solidFill>
                <a:latin typeface="Times New Roman"/>
                <a:ea typeface="Times New Roman"/>
                <a:cs typeface="Times New Roman"/>
                <a:sym typeface="Times New Roman"/>
              </a:rPr>
              <a:t>Parameter Optimization:</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Auto-ARIMA optimizes parameters, balancing complexity and accuracy while minimizing overfitting.</a:t>
            </a:r>
            <a:endParaRPr sz="700">
              <a:solidFill>
                <a:srgbClr val="0F4662"/>
              </a:solidFill>
            </a:endParaRPr>
          </a:p>
          <a:p>
            <a:pPr indent="0" lvl="0" marL="0" marR="0" rtl="0" algn="l">
              <a:lnSpc>
                <a:spcPct val="150000"/>
              </a:lnSpc>
              <a:spcBef>
                <a:spcPts val="0"/>
              </a:spcBef>
              <a:spcAft>
                <a:spcPts val="0"/>
              </a:spcAft>
              <a:buNone/>
            </a:pPr>
            <a:r>
              <a:rPr b="1" lang="en" sz="1400">
                <a:solidFill>
                  <a:srgbClr val="0F4662"/>
                </a:solidFill>
                <a:latin typeface="Times New Roman"/>
                <a:ea typeface="Times New Roman"/>
                <a:cs typeface="Times New Roman"/>
                <a:sym typeface="Times New Roman"/>
              </a:rPr>
              <a:t>Forecast Accuracy:</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SARIMAX delivers reliable forecasts validated via train-test splits and residual diagnostics.</a:t>
            </a:r>
            <a:endParaRPr sz="700">
              <a:solidFill>
                <a:srgbClr val="0F4662"/>
              </a:solidFill>
            </a:endParaRPr>
          </a:p>
          <a:p>
            <a:pPr indent="0" lvl="0" marL="0" marR="0" rtl="0" algn="l">
              <a:lnSpc>
                <a:spcPct val="150000"/>
              </a:lnSpc>
              <a:spcBef>
                <a:spcPts val="0"/>
              </a:spcBef>
              <a:spcAft>
                <a:spcPts val="0"/>
              </a:spcAft>
              <a:buNone/>
            </a:pPr>
            <a:r>
              <a:rPr b="1" lang="en" sz="1400">
                <a:solidFill>
                  <a:srgbClr val="0F4662"/>
                </a:solidFill>
                <a:latin typeface="Times New Roman"/>
                <a:ea typeface="Times New Roman"/>
                <a:cs typeface="Times New Roman"/>
                <a:sym typeface="Times New Roman"/>
              </a:rPr>
              <a:t>Versatility:</a:t>
            </a:r>
            <a:endParaRPr sz="700">
              <a:solidFill>
                <a:srgbClr val="0F4662"/>
              </a:solidFill>
            </a:endParaRPr>
          </a:p>
          <a:p>
            <a:pPr indent="0" lvl="0" marL="0" marR="0" rtl="0" algn="l">
              <a:lnSpc>
                <a:spcPct val="150000"/>
              </a:lnSpc>
              <a:spcBef>
                <a:spcPts val="0"/>
              </a:spcBef>
              <a:spcAft>
                <a:spcPts val="0"/>
              </a:spcAft>
              <a:buNone/>
            </a:pPr>
            <a:r>
              <a:rPr lang="en" sz="1400">
                <a:solidFill>
                  <a:srgbClr val="0F4662"/>
                </a:solidFill>
                <a:latin typeface="Times New Roman"/>
                <a:ea typeface="Times New Roman"/>
                <a:cs typeface="Times New Roman"/>
                <a:sym typeface="Times New Roman"/>
              </a:rPr>
              <a:t>These models reveal trends and seasonality in EV charger demand, aiding infrastructure planning and forecasting.</a:t>
            </a:r>
            <a:endParaRPr sz="700">
              <a:solidFill>
                <a:srgbClr val="0F4662"/>
              </a:solidFill>
            </a:endParaRPr>
          </a:p>
        </p:txBody>
      </p:sp>
      <p:sp>
        <p:nvSpPr>
          <p:cNvPr id="188" name="Google Shape;188;p28"/>
          <p:cNvSpPr txBox="1"/>
          <p:nvPr/>
        </p:nvSpPr>
        <p:spPr>
          <a:xfrm>
            <a:off x="1453025" y="165400"/>
            <a:ext cx="6012300" cy="456000"/>
          </a:xfrm>
          <a:prstGeom prst="rect">
            <a:avLst/>
          </a:prstGeom>
          <a:noFill/>
          <a:ln>
            <a:noFill/>
          </a:ln>
        </p:spPr>
        <p:txBody>
          <a:bodyPr anchorCtr="0" anchor="t" bIns="0" lIns="0" spcFirstLastPara="1" rIns="0" wrap="square" tIns="0">
            <a:spAutoFit/>
          </a:bodyPr>
          <a:lstStyle/>
          <a:p>
            <a:pPr indent="0" lvl="0" marL="0" marR="0" rtl="0" algn="ctr">
              <a:lnSpc>
                <a:spcPct val="98750"/>
              </a:lnSpc>
              <a:spcBef>
                <a:spcPts val="0"/>
              </a:spcBef>
              <a:spcAft>
                <a:spcPts val="0"/>
              </a:spcAft>
              <a:buNone/>
            </a:pPr>
            <a:r>
              <a:rPr lang="en" sz="3000">
                <a:solidFill>
                  <a:srgbClr val="0F4662"/>
                </a:solidFill>
                <a:latin typeface="Times New Roman"/>
                <a:ea typeface="Times New Roman"/>
                <a:cs typeface="Times New Roman"/>
                <a:sym typeface="Times New Roman"/>
              </a:rPr>
              <a:t>Machine Learning Models</a:t>
            </a:r>
            <a:endParaRPr sz="700">
              <a:solidFill>
                <a:srgbClr val="0F466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p:nvPr/>
        </p:nvSpPr>
        <p:spPr>
          <a:xfrm>
            <a:off x="122625" y="775950"/>
            <a:ext cx="5703900" cy="3751356"/>
          </a:xfrm>
          <a:custGeom>
            <a:rect b="b" l="l" r="r" t="t"/>
            <a:pathLst>
              <a:path extrusionOk="0" h="7578497" w="12817753">
                <a:moveTo>
                  <a:pt x="0" y="0"/>
                </a:moveTo>
                <a:lnTo>
                  <a:pt x="12817753" y="0"/>
                </a:lnTo>
                <a:lnTo>
                  <a:pt x="12817753" y="7578496"/>
                </a:lnTo>
                <a:lnTo>
                  <a:pt x="0" y="7578496"/>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95" name="Google Shape;195;p29"/>
          <p:cNvSpPr txBox="1"/>
          <p:nvPr/>
        </p:nvSpPr>
        <p:spPr>
          <a:xfrm>
            <a:off x="943200" y="118975"/>
            <a:ext cx="7257600" cy="415500"/>
          </a:xfrm>
          <a:prstGeom prst="rect">
            <a:avLst/>
          </a:prstGeom>
          <a:noFill/>
          <a:ln>
            <a:noFill/>
          </a:ln>
        </p:spPr>
        <p:txBody>
          <a:bodyPr anchorCtr="0" anchor="t" bIns="0" lIns="0" spcFirstLastPara="1" rIns="0" wrap="square" tIns="0">
            <a:spAutoFit/>
          </a:bodyPr>
          <a:lstStyle/>
          <a:p>
            <a:pPr indent="0" lvl="0" marL="0" marR="0" rtl="0" algn="ctr">
              <a:lnSpc>
                <a:spcPct val="109722"/>
              </a:lnSpc>
              <a:spcBef>
                <a:spcPts val="0"/>
              </a:spcBef>
              <a:spcAft>
                <a:spcPts val="0"/>
              </a:spcAft>
              <a:buNone/>
            </a:pPr>
            <a:r>
              <a:rPr lang="en" sz="2700" u="sng">
                <a:solidFill>
                  <a:srgbClr val="0F4662"/>
                </a:solidFill>
                <a:latin typeface="Times New Roman"/>
                <a:ea typeface="Times New Roman"/>
                <a:cs typeface="Times New Roman"/>
                <a:sym typeface="Times New Roman"/>
              </a:rPr>
              <a:t>Evaluating Models for Top 10 Counties with EVs</a:t>
            </a:r>
            <a:endParaRPr sz="700">
              <a:solidFill>
                <a:srgbClr val="0F4662"/>
              </a:solidFill>
            </a:endParaRPr>
          </a:p>
        </p:txBody>
      </p:sp>
      <p:sp>
        <p:nvSpPr>
          <p:cNvPr id="196" name="Google Shape;196;p29"/>
          <p:cNvSpPr txBox="1"/>
          <p:nvPr/>
        </p:nvSpPr>
        <p:spPr>
          <a:xfrm>
            <a:off x="5946500" y="1886775"/>
            <a:ext cx="3009900" cy="1529700"/>
          </a:xfrm>
          <a:prstGeom prst="rect">
            <a:avLst/>
          </a:prstGeom>
          <a:noFill/>
          <a:ln>
            <a:noFill/>
          </a:ln>
        </p:spPr>
        <p:txBody>
          <a:bodyPr anchorCtr="0" anchor="t" bIns="0" lIns="0" spcFirstLastPara="1" rIns="0" wrap="square" tIns="0">
            <a:spAutoFit/>
          </a:bodyPr>
          <a:lstStyle/>
          <a:p>
            <a:pPr indent="0" lvl="0" marL="0" marR="0" rtl="0" algn="l">
              <a:lnSpc>
                <a:spcPct val="152464"/>
              </a:lnSpc>
              <a:spcBef>
                <a:spcPts val="0"/>
              </a:spcBef>
              <a:spcAft>
                <a:spcPts val="0"/>
              </a:spcAft>
              <a:buNone/>
            </a:pPr>
            <a:r>
              <a:rPr b="1" lang="en" sz="1400" u="sng">
                <a:solidFill>
                  <a:srgbClr val="0F4662"/>
                </a:solidFill>
                <a:latin typeface="Times New Roman"/>
                <a:ea typeface="Times New Roman"/>
                <a:cs typeface="Times New Roman"/>
                <a:sym typeface="Times New Roman"/>
              </a:rPr>
              <a:t>1. Seasonal Decomposition:</a:t>
            </a:r>
            <a:endParaRPr sz="700">
              <a:solidFill>
                <a:srgbClr val="0F4662"/>
              </a:solidFill>
            </a:endParaRPr>
          </a:p>
          <a:p>
            <a:pPr indent="-165100" lvl="1" marL="330200" marR="0" rtl="0" algn="l">
              <a:lnSpc>
                <a:spcPct val="152464"/>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Goal: Analyze seasonal, trend, and residual components of the time series.</a:t>
            </a:r>
            <a:endParaRPr sz="700">
              <a:solidFill>
                <a:srgbClr val="0F4662"/>
              </a:solidFill>
            </a:endParaRPr>
          </a:p>
          <a:p>
            <a:pPr indent="0" lvl="0" marL="0" marR="0" rtl="0" algn="l">
              <a:lnSpc>
                <a:spcPct val="152464"/>
              </a:lnSpc>
              <a:spcBef>
                <a:spcPts val="0"/>
              </a:spcBef>
              <a:spcAft>
                <a:spcPts val="0"/>
              </a:spcAft>
              <a:buNone/>
            </a:pPr>
            <a:r>
              <a:t/>
            </a:r>
            <a:endParaRPr sz="1400">
              <a:solidFill>
                <a:srgbClr val="0F4662"/>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p:nvPr/>
        </p:nvSpPr>
        <p:spPr>
          <a:xfrm>
            <a:off x="143805" y="980200"/>
            <a:ext cx="5699350" cy="3758445"/>
          </a:xfrm>
          <a:custGeom>
            <a:rect b="b" l="l" r="r" t="t"/>
            <a:pathLst>
              <a:path extrusionOk="0" h="7749372" w="11631327">
                <a:moveTo>
                  <a:pt x="0" y="0"/>
                </a:moveTo>
                <a:lnTo>
                  <a:pt x="11631327" y="0"/>
                </a:lnTo>
                <a:lnTo>
                  <a:pt x="11631327" y="7749372"/>
                </a:lnTo>
                <a:lnTo>
                  <a:pt x="0" y="7749372"/>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203" name="Google Shape;203;p30"/>
          <p:cNvSpPr txBox="1"/>
          <p:nvPr/>
        </p:nvSpPr>
        <p:spPr>
          <a:xfrm>
            <a:off x="5964100" y="2218950"/>
            <a:ext cx="3009900" cy="1201200"/>
          </a:xfrm>
          <a:prstGeom prst="rect">
            <a:avLst/>
          </a:prstGeom>
          <a:noFill/>
          <a:ln>
            <a:noFill/>
          </a:ln>
        </p:spPr>
        <p:txBody>
          <a:bodyPr anchorCtr="0" anchor="t" bIns="0" lIns="0" spcFirstLastPara="1" rIns="0" wrap="square" tIns="0">
            <a:spAutoFit/>
          </a:bodyPr>
          <a:lstStyle/>
          <a:p>
            <a:pPr indent="0" lvl="0" marL="0" marR="0" rtl="0" algn="l">
              <a:lnSpc>
                <a:spcPct val="152464"/>
              </a:lnSpc>
              <a:spcBef>
                <a:spcPts val="0"/>
              </a:spcBef>
              <a:spcAft>
                <a:spcPts val="0"/>
              </a:spcAft>
              <a:buNone/>
            </a:pPr>
            <a:r>
              <a:rPr b="1" lang="en" sz="1400" u="sng">
                <a:solidFill>
                  <a:srgbClr val="0F4662"/>
                </a:solidFill>
                <a:latin typeface="Times New Roman"/>
                <a:ea typeface="Times New Roman"/>
                <a:cs typeface="Times New Roman"/>
                <a:sym typeface="Times New Roman"/>
              </a:rPr>
              <a:t>2. Splitting Data:</a:t>
            </a:r>
            <a:endParaRPr sz="700">
              <a:solidFill>
                <a:srgbClr val="0F4662"/>
              </a:solidFill>
            </a:endParaRPr>
          </a:p>
          <a:p>
            <a:pPr indent="-165100" lvl="1" marL="330200" marR="0" rtl="0" algn="l">
              <a:lnSpc>
                <a:spcPct val="152464"/>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Purpose: Prepare for training and testing by splitting the dataset.</a:t>
            </a:r>
            <a:endParaRPr sz="700">
              <a:solidFill>
                <a:srgbClr val="0F4662"/>
              </a:solidFill>
            </a:endParaRPr>
          </a:p>
          <a:p>
            <a:pPr indent="0" lvl="0" marL="0" marR="0" rtl="0" algn="l">
              <a:lnSpc>
                <a:spcPct val="152464"/>
              </a:lnSpc>
              <a:spcBef>
                <a:spcPts val="0"/>
              </a:spcBef>
              <a:spcAft>
                <a:spcPts val="0"/>
              </a:spcAft>
              <a:buNone/>
            </a:pPr>
            <a:r>
              <a:t/>
            </a:r>
            <a:endParaRPr sz="1400">
              <a:solidFill>
                <a:srgbClr val="0F4662"/>
              </a:solidFill>
              <a:latin typeface="Times New Roman"/>
              <a:ea typeface="Times New Roman"/>
              <a:cs typeface="Times New Roman"/>
              <a:sym typeface="Times New Roman"/>
            </a:endParaRPr>
          </a:p>
        </p:txBody>
      </p:sp>
      <p:sp>
        <p:nvSpPr>
          <p:cNvPr id="204" name="Google Shape;204;p30"/>
          <p:cNvSpPr txBox="1"/>
          <p:nvPr/>
        </p:nvSpPr>
        <p:spPr>
          <a:xfrm>
            <a:off x="943200" y="183975"/>
            <a:ext cx="7257600" cy="415500"/>
          </a:xfrm>
          <a:prstGeom prst="rect">
            <a:avLst/>
          </a:prstGeom>
          <a:noFill/>
          <a:ln>
            <a:noFill/>
          </a:ln>
        </p:spPr>
        <p:txBody>
          <a:bodyPr anchorCtr="0" anchor="t" bIns="0" lIns="0" spcFirstLastPara="1" rIns="0" wrap="square" tIns="0">
            <a:spAutoFit/>
          </a:bodyPr>
          <a:lstStyle/>
          <a:p>
            <a:pPr indent="0" lvl="0" marL="0" marR="0" rtl="0" algn="ctr">
              <a:lnSpc>
                <a:spcPct val="109722"/>
              </a:lnSpc>
              <a:spcBef>
                <a:spcPts val="0"/>
              </a:spcBef>
              <a:spcAft>
                <a:spcPts val="0"/>
              </a:spcAft>
              <a:buNone/>
            </a:pPr>
            <a:r>
              <a:rPr lang="en" sz="2700" u="sng">
                <a:solidFill>
                  <a:srgbClr val="0F4662"/>
                </a:solidFill>
                <a:latin typeface="Times New Roman"/>
                <a:ea typeface="Times New Roman"/>
                <a:cs typeface="Times New Roman"/>
                <a:sym typeface="Times New Roman"/>
              </a:rPr>
              <a:t>Evaluating Models for Top 10 Counties with EVs</a:t>
            </a:r>
            <a:endParaRPr sz="700">
              <a:solidFill>
                <a:srgbClr val="0F466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p:nvPr/>
        </p:nvSpPr>
        <p:spPr>
          <a:xfrm>
            <a:off x="113325" y="914275"/>
            <a:ext cx="5712133" cy="3744016"/>
          </a:xfrm>
          <a:custGeom>
            <a:rect b="b" l="l" r="r" t="t"/>
            <a:pathLst>
              <a:path extrusionOk="0" h="7680032" w="13932032">
                <a:moveTo>
                  <a:pt x="0" y="0"/>
                </a:moveTo>
                <a:lnTo>
                  <a:pt x="13932032" y="0"/>
                </a:lnTo>
                <a:lnTo>
                  <a:pt x="13932032" y="7680033"/>
                </a:lnTo>
                <a:lnTo>
                  <a:pt x="0" y="7680033"/>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211" name="Google Shape;211;p31"/>
          <p:cNvSpPr txBox="1"/>
          <p:nvPr/>
        </p:nvSpPr>
        <p:spPr>
          <a:xfrm>
            <a:off x="5952844" y="1716925"/>
            <a:ext cx="3038700" cy="1858200"/>
          </a:xfrm>
          <a:prstGeom prst="rect">
            <a:avLst/>
          </a:prstGeom>
          <a:noFill/>
          <a:ln>
            <a:noFill/>
          </a:ln>
        </p:spPr>
        <p:txBody>
          <a:bodyPr anchorCtr="0" anchor="t" bIns="0" lIns="0" spcFirstLastPara="1" rIns="0" wrap="square" tIns="0">
            <a:spAutoFit/>
          </a:bodyPr>
          <a:lstStyle/>
          <a:p>
            <a:pPr indent="0" lvl="0" marL="0" marR="0" rtl="0" algn="l">
              <a:lnSpc>
                <a:spcPct val="152464"/>
              </a:lnSpc>
              <a:spcBef>
                <a:spcPts val="0"/>
              </a:spcBef>
              <a:spcAft>
                <a:spcPts val="0"/>
              </a:spcAft>
              <a:buNone/>
            </a:pPr>
            <a:r>
              <a:rPr b="1" lang="en" sz="1400" u="sng">
                <a:solidFill>
                  <a:srgbClr val="0F4662"/>
                </a:solidFill>
                <a:latin typeface="Times New Roman"/>
                <a:ea typeface="Times New Roman"/>
                <a:cs typeface="Times New Roman"/>
                <a:sym typeface="Times New Roman"/>
              </a:rPr>
              <a:t> 3. Auto-ARIMA for Best Parameter Selection:</a:t>
            </a:r>
            <a:endParaRPr sz="700">
              <a:solidFill>
                <a:srgbClr val="0F4662"/>
              </a:solidFill>
            </a:endParaRPr>
          </a:p>
          <a:p>
            <a:pPr indent="-165100" lvl="1" marL="330200" marR="0" rtl="0" algn="l">
              <a:lnSpc>
                <a:spcPct val="152464"/>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Purpose: Automatically determine optimal parameters for the ARIMA model.</a:t>
            </a:r>
            <a:endParaRPr sz="700">
              <a:solidFill>
                <a:srgbClr val="0F4662"/>
              </a:solidFill>
            </a:endParaRPr>
          </a:p>
          <a:p>
            <a:pPr indent="0" lvl="0" marL="0" marR="0" rtl="0" algn="l">
              <a:lnSpc>
                <a:spcPct val="152464"/>
              </a:lnSpc>
              <a:spcBef>
                <a:spcPts val="0"/>
              </a:spcBef>
              <a:spcAft>
                <a:spcPts val="0"/>
              </a:spcAft>
              <a:buNone/>
            </a:pPr>
            <a:r>
              <a:t/>
            </a:r>
            <a:endParaRPr sz="1400">
              <a:solidFill>
                <a:srgbClr val="0F4662"/>
              </a:solidFill>
              <a:latin typeface="Times New Roman"/>
              <a:ea typeface="Times New Roman"/>
              <a:cs typeface="Times New Roman"/>
              <a:sym typeface="Times New Roman"/>
            </a:endParaRPr>
          </a:p>
        </p:txBody>
      </p:sp>
      <p:sp>
        <p:nvSpPr>
          <p:cNvPr id="212" name="Google Shape;212;p31"/>
          <p:cNvSpPr txBox="1"/>
          <p:nvPr/>
        </p:nvSpPr>
        <p:spPr>
          <a:xfrm>
            <a:off x="943200" y="146825"/>
            <a:ext cx="7257600" cy="415500"/>
          </a:xfrm>
          <a:prstGeom prst="rect">
            <a:avLst/>
          </a:prstGeom>
          <a:noFill/>
          <a:ln>
            <a:noFill/>
          </a:ln>
        </p:spPr>
        <p:txBody>
          <a:bodyPr anchorCtr="0" anchor="t" bIns="0" lIns="0" spcFirstLastPara="1" rIns="0" wrap="square" tIns="0">
            <a:spAutoFit/>
          </a:bodyPr>
          <a:lstStyle/>
          <a:p>
            <a:pPr indent="0" lvl="0" marL="0" marR="0" rtl="0" algn="ctr">
              <a:lnSpc>
                <a:spcPct val="109722"/>
              </a:lnSpc>
              <a:spcBef>
                <a:spcPts val="0"/>
              </a:spcBef>
              <a:spcAft>
                <a:spcPts val="0"/>
              </a:spcAft>
              <a:buNone/>
            </a:pPr>
            <a:r>
              <a:rPr lang="en" sz="2700" u="sng">
                <a:solidFill>
                  <a:srgbClr val="0F4662"/>
                </a:solidFill>
                <a:latin typeface="Times New Roman"/>
                <a:ea typeface="Times New Roman"/>
                <a:cs typeface="Times New Roman"/>
                <a:sym typeface="Times New Roman"/>
              </a:rPr>
              <a:t>Evaluating Models for Top 10 Counties with EVs</a:t>
            </a:r>
            <a:endParaRPr sz="700">
              <a:solidFill>
                <a:srgbClr val="0F466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nvSpPr>
        <p:spPr>
          <a:xfrm>
            <a:off x="753925" y="854100"/>
            <a:ext cx="7636200" cy="4178400"/>
          </a:xfrm>
          <a:prstGeom prst="rect">
            <a:avLst/>
          </a:prstGeom>
          <a:noFill/>
          <a:ln>
            <a:noFill/>
          </a:ln>
        </p:spPr>
        <p:txBody>
          <a:bodyPr anchorCtr="0" anchor="t" bIns="0" lIns="0" spcFirstLastPara="1" rIns="0" wrap="square" tIns="0">
            <a:spAutoFit/>
          </a:bodyPr>
          <a:lstStyle/>
          <a:p>
            <a:pPr indent="0" lvl="0" marL="0" marR="0" rtl="0" algn="l">
              <a:lnSpc>
                <a:spcPct val="153250"/>
              </a:lnSpc>
              <a:spcBef>
                <a:spcPts val="0"/>
              </a:spcBef>
              <a:spcAft>
                <a:spcPts val="0"/>
              </a:spcAft>
              <a:buNone/>
            </a:pPr>
            <a:r>
              <a:rPr b="1" lang="en" sz="1400">
                <a:solidFill>
                  <a:srgbClr val="0F4662"/>
                </a:solidFill>
                <a:latin typeface="Times New Roman"/>
                <a:ea typeface="Times New Roman"/>
                <a:cs typeface="Times New Roman"/>
                <a:sym typeface="Times New Roman"/>
              </a:rPr>
              <a:t>Primary Challenge: Reducing Transportation Emissions</a:t>
            </a:r>
            <a:endParaRPr b="1" sz="1400">
              <a:solidFill>
                <a:srgbClr val="0F4662"/>
              </a:solidFill>
              <a:latin typeface="Times New Roman"/>
              <a:ea typeface="Times New Roman"/>
              <a:cs typeface="Times New Roman"/>
              <a:sym typeface="Times New Roman"/>
            </a:endParaRPr>
          </a:p>
          <a:p>
            <a:pPr indent="-165100" lvl="1" marL="330200" marR="0" rtl="0" algn="l">
              <a:lnSpc>
                <a:spcPct val="153250"/>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Climate Change Context: Climate change poses serious environmental, economic, and social challenges. Governments and businesses are focusing on reducing emissions.</a:t>
            </a:r>
            <a:endParaRPr sz="700">
              <a:solidFill>
                <a:srgbClr val="0F4662"/>
              </a:solidFill>
            </a:endParaRPr>
          </a:p>
          <a:p>
            <a:pPr indent="-165100" lvl="1" marL="330200" marR="0" rtl="0" algn="l">
              <a:lnSpc>
                <a:spcPct val="153250"/>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Transportation Sector Impact: Transportation is the largest U.S. source of greenhouse gases, making up 28% of total emissions (U.S. EPA).</a:t>
            </a:r>
            <a:endParaRPr sz="700">
              <a:solidFill>
                <a:srgbClr val="0F4662"/>
              </a:solidFill>
            </a:endParaRPr>
          </a:p>
          <a:p>
            <a:pPr indent="0" lvl="0" marL="0" marR="0" rtl="0" algn="l">
              <a:lnSpc>
                <a:spcPct val="153250"/>
              </a:lnSpc>
              <a:spcBef>
                <a:spcPts val="0"/>
              </a:spcBef>
              <a:spcAft>
                <a:spcPts val="0"/>
              </a:spcAft>
              <a:buNone/>
            </a:pPr>
            <a:r>
              <a:t/>
            </a:r>
            <a:endParaRPr sz="1400">
              <a:solidFill>
                <a:srgbClr val="0F4662"/>
              </a:solidFill>
              <a:latin typeface="Times New Roman"/>
              <a:ea typeface="Times New Roman"/>
              <a:cs typeface="Times New Roman"/>
              <a:sym typeface="Times New Roman"/>
            </a:endParaRPr>
          </a:p>
          <a:p>
            <a:pPr indent="0" lvl="0" marL="0" marR="0" rtl="0" algn="l">
              <a:lnSpc>
                <a:spcPct val="153250"/>
              </a:lnSpc>
              <a:spcBef>
                <a:spcPts val="0"/>
              </a:spcBef>
              <a:spcAft>
                <a:spcPts val="0"/>
              </a:spcAft>
              <a:buNone/>
            </a:pPr>
            <a:r>
              <a:rPr b="1" lang="en" sz="1400">
                <a:solidFill>
                  <a:srgbClr val="0F4662"/>
                </a:solidFill>
                <a:latin typeface="Times New Roman"/>
                <a:ea typeface="Times New Roman"/>
                <a:cs typeface="Times New Roman"/>
                <a:sym typeface="Times New Roman"/>
              </a:rPr>
              <a:t>Need for EV Charging Infrastructure</a:t>
            </a:r>
            <a:endParaRPr sz="700">
              <a:solidFill>
                <a:srgbClr val="0F4662"/>
              </a:solidFill>
            </a:endParaRPr>
          </a:p>
          <a:p>
            <a:pPr indent="-165100" lvl="1" marL="330200" marR="0" rtl="0" algn="l">
              <a:lnSpc>
                <a:spcPct val="153250"/>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EV Demand Surge: Rising EV adoption drives demand for charging stations across the U.S.</a:t>
            </a:r>
            <a:endParaRPr sz="700">
              <a:solidFill>
                <a:srgbClr val="0F4662"/>
              </a:solidFill>
            </a:endParaRPr>
          </a:p>
          <a:p>
            <a:pPr indent="-165100" lvl="1" marL="330200" marR="0" rtl="0" algn="l">
              <a:lnSpc>
                <a:spcPct val="153250"/>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Key Challenge: The U.S. requires a well-placed, scalable charging network to efficiently meet future EV demand.</a:t>
            </a:r>
            <a:endParaRPr sz="700">
              <a:solidFill>
                <a:srgbClr val="0F4662"/>
              </a:solidFill>
            </a:endParaRPr>
          </a:p>
          <a:p>
            <a:pPr indent="-165100" lvl="1" marL="330200" marR="0" rtl="0" algn="l">
              <a:lnSpc>
                <a:spcPct val="153250"/>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Boosting EV Confidence: An extensive charging network will help ease range anxiety, encouraging wider EV adoption</a:t>
            </a:r>
            <a:endParaRPr sz="700">
              <a:solidFill>
                <a:srgbClr val="0F4662"/>
              </a:solidFill>
            </a:endParaRPr>
          </a:p>
          <a:p>
            <a:pPr indent="0" lvl="0" marL="0" marR="0" rtl="0" algn="l">
              <a:lnSpc>
                <a:spcPct val="153250"/>
              </a:lnSpc>
              <a:spcBef>
                <a:spcPts val="0"/>
              </a:spcBef>
              <a:spcAft>
                <a:spcPts val="0"/>
              </a:spcAft>
              <a:buNone/>
            </a:pPr>
            <a:r>
              <a:t/>
            </a:r>
            <a:endParaRPr sz="1400">
              <a:solidFill>
                <a:srgbClr val="0F4662"/>
              </a:solidFill>
              <a:latin typeface="Times New Roman"/>
              <a:ea typeface="Times New Roman"/>
              <a:cs typeface="Times New Roman"/>
              <a:sym typeface="Times New Roman"/>
            </a:endParaRPr>
          </a:p>
        </p:txBody>
      </p:sp>
      <p:sp>
        <p:nvSpPr>
          <p:cNvPr id="72" name="Google Shape;72;p14"/>
          <p:cNvSpPr txBox="1"/>
          <p:nvPr/>
        </p:nvSpPr>
        <p:spPr>
          <a:xfrm>
            <a:off x="2185219" y="192300"/>
            <a:ext cx="4773600" cy="461700"/>
          </a:xfrm>
          <a:prstGeom prst="rect">
            <a:avLst/>
          </a:prstGeom>
          <a:noFill/>
          <a:ln>
            <a:noFill/>
          </a:ln>
        </p:spPr>
        <p:txBody>
          <a:bodyPr anchorCtr="0" anchor="t" bIns="0" lIns="0" spcFirstLastPara="1" rIns="0" wrap="square" tIns="0">
            <a:spAutoFit/>
          </a:bodyPr>
          <a:lstStyle/>
          <a:p>
            <a:pPr indent="0" lvl="0" marL="0" marR="0" rtl="0" algn="ctr">
              <a:lnSpc>
                <a:spcPct val="136083"/>
              </a:lnSpc>
              <a:spcBef>
                <a:spcPts val="0"/>
              </a:spcBef>
              <a:spcAft>
                <a:spcPts val="0"/>
              </a:spcAft>
              <a:buNone/>
            </a:pPr>
            <a:r>
              <a:rPr lang="en" sz="3000" u="sng">
                <a:solidFill>
                  <a:srgbClr val="0F4662"/>
                </a:solidFill>
                <a:latin typeface="Algerian"/>
                <a:ea typeface="Algerian"/>
                <a:cs typeface="Algerian"/>
                <a:sym typeface="Algerian"/>
              </a:rPr>
              <a:t>Problem Understanding</a:t>
            </a:r>
            <a:endParaRPr sz="700">
              <a:solidFill>
                <a:srgbClr val="0F466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p:nvPr/>
        </p:nvSpPr>
        <p:spPr>
          <a:xfrm>
            <a:off x="114300" y="942189"/>
            <a:ext cx="5650630" cy="1476227"/>
          </a:xfrm>
          <a:custGeom>
            <a:rect b="b" l="l" r="r" t="t"/>
            <a:pathLst>
              <a:path extrusionOk="0" h="2952454" w="11301259">
                <a:moveTo>
                  <a:pt x="0" y="0"/>
                </a:moveTo>
                <a:lnTo>
                  <a:pt x="11301259" y="0"/>
                </a:lnTo>
                <a:lnTo>
                  <a:pt x="11301259" y="2952454"/>
                </a:lnTo>
                <a:lnTo>
                  <a:pt x="0" y="2952454"/>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219" name="Google Shape;219;p32"/>
          <p:cNvSpPr/>
          <p:nvPr/>
        </p:nvSpPr>
        <p:spPr>
          <a:xfrm>
            <a:off x="114300" y="2418416"/>
            <a:ext cx="5650630" cy="2111923"/>
          </a:xfrm>
          <a:custGeom>
            <a:rect b="b" l="l" r="r" t="t"/>
            <a:pathLst>
              <a:path extrusionOk="0" h="4223846" w="11301259">
                <a:moveTo>
                  <a:pt x="0" y="0"/>
                </a:moveTo>
                <a:lnTo>
                  <a:pt x="11301259" y="0"/>
                </a:lnTo>
                <a:lnTo>
                  <a:pt x="11301259" y="4223846"/>
                </a:lnTo>
                <a:lnTo>
                  <a:pt x="0" y="4223846"/>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220" name="Google Shape;220;p32"/>
          <p:cNvSpPr txBox="1"/>
          <p:nvPr/>
        </p:nvSpPr>
        <p:spPr>
          <a:xfrm>
            <a:off x="5933350" y="1809750"/>
            <a:ext cx="3009900" cy="15240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lang="en" sz="1500" u="sng">
                <a:solidFill>
                  <a:srgbClr val="0F4662"/>
                </a:solidFill>
                <a:latin typeface="Times New Roman"/>
                <a:ea typeface="Times New Roman"/>
                <a:cs typeface="Times New Roman"/>
                <a:sym typeface="Times New Roman"/>
              </a:rPr>
              <a:t>4. SARIMAX Model Configuration:</a:t>
            </a:r>
            <a:endParaRPr sz="700">
              <a:solidFill>
                <a:srgbClr val="0F4662"/>
              </a:solidFill>
            </a:endParaRPr>
          </a:p>
          <a:p>
            <a:pPr indent="-158750" lvl="1" marL="330200" marR="0" rtl="0" algn="l">
              <a:lnSpc>
                <a:spcPct val="140013"/>
              </a:lnSpc>
              <a:spcBef>
                <a:spcPts val="0"/>
              </a:spcBef>
              <a:spcAft>
                <a:spcPts val="0"/>
              </a:spcAft>
              <a:buClr>
                <a:srgbClr val="0F4662"/>
              </a:buClr>
              <a:buSzPts val="1500"/>
              <a:buFont typeface="Arial"/>
              <a:buChar char="•"/>
            </a:pPr>
            <a:r>
              <a:rPr b="0" i="0" lang="en" sz="1500" u="none" cap="none" strike="noStrike">
                <a:solidFill>
                  <a:srgbClr val="0F4662"/>
                </a:solidFill>
                <a:latin typeface="Times New Roman"/>
                <a:ea typeface="Times New Roman"/>
                <a:cs typeface="Times New Roman"/>
                <a:sym typeface="Times New Roman"/>
              </a:rPr>
              <a:t>Purpose: Fit a SARIMAX model with manually selected parameters.</a:t>
            </a:r>
            <a:endParaRPr sz="700">
              <a:solidFill>
                <a:srgbClr val="0F4662"/>
              </a:solidFill>
            </a:endParaRPr>
          </a:p>
          <a:p>
            <a:pPr indent="0" lvl="0" marL="0" marR="0" rtl="0" algn="l">
              <a:lnSpc>
                <a:spcPct val="140013"/>
              </a:lnSpc>
              <a:spcBef>
                <a:spcPts val="0"/>
              </a:spcBef>
              <a:spcAft>
                <a:spcPts val="0"/>
              </a:spcAft>
              <a:buNone/>
            </a:pPr>
            <a:r>
              <a:t/>
            </a:r>
            <a:endParaRPr sz="1500">
              <a:solidFill>
                <a:srgbClr val="0F4662"/>
              </a:solidFill>
              <a:latin typeface="Times New Roman"/>
              <a:ea typeface="Times New Roman"/>
              <a:cs typeface="Times New Roman"/>
              <a:sym typeface="Times New Roman"/>
            </a:endParaRPr>
          </a:p>
        </p:txBody>
      </p:sp>
      <p:sp>
        <p:nvSpPr>
          <p:cNvPr id="221" name="Google Shape;221;p32"/>
          <p:cNvSpPr txBox="1"/>
          <p:nvPr/>
        </p:nvSpPr>
        <p:spPr>
          <a:xfrm>
            <a:off x="943200" y="183950"/>
            <a:ext cx="7257600" cy="415500"/>
          </a:xfrm>
          <a:prstGeom prst="rect">
            <a:avLst/>
          </a:prstGeom>
          <a:noFill/>
          <a:ln>
            <a:noFill/>
          </a:ln>
        </p:spPr>
        <p:txBody>
          <a:bodyPr anchorCtr="0" anchor="t" bIns="0" lIns="0" spcFirstLastPara="1" rIns="0" wrap="square" tIns="0">
            <a:spAutoFit/>
          </a:bodyPr>
          <a:lstStyle/>
          <a:p>
            <a:pPr indent="0" lvl="0" marL="0" marR="0" rtl="0" algn="ctr">
              <a:lnSpc>
                <a:spcPct val="109722"/>
              </a:lnSpc>
              <a:spcBef>
                <a:spcPts val="0"/>
              </a:spcBef>
              <a:spcAft>
                <a:spcPts val="0"/>
              </a:spcAft>
              <a:buNone/>
            </a:pPr>
            <a:r>
              <a:rPr lang="en" sz="2700" u="sng">
                <a:solidFill>
                  <a:srgbClr val="0F4662"/>
                </a:solidFill>
                <a:latin typeface="Times New Roman"/>
                <a:ea typeface="Times New Roman"/>
                <a:cs typeface="Times New Roman"/>
                <a:sym typeface="Times New Roman"/>
              </a:rPr>
              <a:t>Evaluating Models for Top 10 Counties with EVs</a:t>
            </a:r>
            <a:endParaRPr sz="700">
              <a:solidFill>
                <a:srgbClr val="0F466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p:nvPr/>
        </p:nvSpPr>
        <p:spPr>
          <a:xfrm>
            <a:off x="76200" y="1005342"/>
            <a:ext cx="5650630" cy="296658"/>
          </a:xfrm>
          <a:custGeom>
            <a:rect b="b" l="l" r="r" t="t"/>
            <a:pathLst>
              <a:path extrusionOk="0" h="593316" w="11301259">
                <a:moveTo>
                  <a:pt x="0" y="0"/>
                </a:moveTo>
                <a:lnTo>
                  <a:pt x="11301259" y="0"/>
                </a:lnTo>
                <a:lnTo>
                  <a:pt x="11301259" y="593316"/>
                </a:lnTo>
                <a:lnTo>
                  <a:pt x="0" y="593316"/>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228" name="Google Shape;228;p33"/>
          <p:cNvSpPr/>
          <p:nvPr/>
        </p:nvSpPr>
        <p:spPr>
          <a:xfrm>
            <a:off x="76663" y="1391015"/>
            <a:ext cx="5649707" cy="3152185"/>
          </a:xfrm>
          <a:custGeom>
            <a:rect b="b" l="l" r="r" t="t"/>
            <a:pathLst>
              <a:path extrusionOk="0" h="6304370" w="9999482">
                <a:moveTo>
                  <a:pt x="0" y="0"/>
                </a:moveTo>
                <a:lnTo>
                  <a:pt x="9999482" y="0"/>
                </a:lnTo>
                <a:lnTo>
                  <a:pt x="9999482" y="6304370"/>
                </a:lnTo>
                <a:lnTo>
                  <a:pt x="0" y="6304370"/>
                </a:lnTo>
                <a:lnTo>
                  <a:pt x="0" y="0"/>
                </a:lnTo>
                <a:close/>
              </a:path>
            </a:pathLst>
          </a:custGeom>
          <a:blipFill rotWithShape="1">
            <a:blip r:embed="rId4">
              <a:alphaModFix/>
            </a:blip>
            <a:stretch>
              <a:fillRect b="-2435" l="-5704" r="-6142" t="-12875"/>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229" name="Google Shape;229;p33"/>
          <p:cNvSpPr txBox="1"/>
          <p:nvPr/>
        </p:nvSpPr>
        <p:spPr>
          <a:xfrm>
            <a:off x="5884295" y="1894975"/>
            <a:ext cx="3078600" cy="1858200"/>
          </a:xfrm>
          <a:prstGeom prst="rect">
            <a:avLst/>
          </a:prstGeom>
          <a:noFill/>
          <a:ln>
            <a:noFill/>
          </a:ln>
        </p:spPr>
        <p:txBody>
          <a:bodyPr anchorCtr="0" anchor="t" bIns="0" lIns="0" spcFirstLastPara="1" rIns="0" wrap="square" tIns="0">
            <a:spAutoFit/>
          </a:bodyPr>
          <a:lstStyle/>
          <a:p>
            <a:pPr indent="0" lvl="0" marL="0" marR="0" rtl="0" algn="l">
              <a:lnSpc>
                <a:spcPct val="152464"/>
              </a:lnSpc>
              <a:spcBef>
                <a:spcPts val="0"/>
              </a:spcBef>
              <a:spcAft>
                <a:spcPts val="0"/>
              </a:spcAft>
              <a:buNone/>
            </a:pPr>
            <a:r>
              <a:rPr b="1" lang="en" sz="1400" u="sng">
                <a:solidFill>
                  <a:srgbClr val="0F4662"/>
                </a:solidFill>
                <a:latin typeface="Times New Roman"/>
                <a:ea typeface="Times New Roman"/>
                <a:cs typeface="Times New Roman"/>
                <a:sym typeface="Times New Roman"/>
              </a:rPr>
              <a:t>5.Forecasting on Test Data:</a:t>
            </a:r>
            <a:endParaRPr sz="700">
              <a:solidFill>
                <a:srgbClr val="0F4662"/>
              </a:solidFill>
            </a:endParaRPr>
          </a:p>
          <a:p>
            <a:pPr indent="-165100" lvl="1" marL="330200" marR="0" rtl="0" algn="l">
              <a:lnSpc>
                <a:spcPct val="152464"/>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Purpose: Validate the SARIMAX model by forecasting test data and comparing predictions with actual values.</a:t>
            </a:r>
            <a:endParaRPr sz="700">
              <a:solidFill>
                <a:srgbClr val="0F4662"/>
              </a:solidFill>
            </a:endParaRPr>
          </a:p>
          <a:p>
            <a:pPr indent="0" lvl="0" marL="0" marR="0" rtl="0" algn="l">
              <a:lnSpc>
                <a:spcPct val="152464"/>
              </a:lnSpc>
              <a:spcBef>
                <a:spcPts val="0"/>
              </a:spcBef>
              <a:spcAft>
                <a:spcPts val="0"/>
              </a:spcAft>
              <a:buNone/>
            </a:pPr>
            <a:r>
              <a:t/>
            </a:r>
            <a:endParaRPr sz="1400">
              <a:solidFill>
                <a:srgbClr val="0F4662"/>
              </a:solidFill>
              <a:latin typeface="Times New Roman"/>
              <a:ea typeface="Times New Roman"/>
              <a:cs typeface="Times New Roman"/>
              <a:sym typeface="Times New Roman"/>
            </a:endParaRPr>
          </a:p>
        </p:txBody>
      </p:sp>
      <p:sp>
        <p:nvSpPr>
          <p:cNvPr id="230" name="Google Shape;230;p33"/>
          <p:cNvSpPr txBox="1"/>
          <p:nvPr/>
        </p:nvSpPr>
        <p:spPr>
          <a:xfrm>
            <a:off x="943200" y="193250"/>
            <a:ext cx="7257600" cy="415500"/>
          </a:xfrm>
          <a:prstGeom prst="rect">
            <a:avLst/>
          </a:prstGeom>
          <a:noFill/>
          <a:ln>
            <a:noFill/>
          </a:ln>
        </p:spPr>
        <p:txBody>
          <a:bodyPr anchorCtr="0" anchor="t" bIns="0" lIns="0" spcFirstLastPara="1" rIns="0" wrap="square" tIns="0">
            <a:spAutoFit/>
          </a:bodyPr>
          <a:lstStyle/>
          <a:p>
            <a:pPr indent="0" lvl="0" marL="0" marR="0" rtl="0" algn="ctr">
              <a:lnSpc>
                <a:spcPct val="109722"/>
              </a:lnSpc>
              <a:spcBef>
                <a:spcPts val="0"/>
              </a:spcBef>
              <a:spcAft>
                <a:spcPts val="0"/>
              </a:spcAft>
              <a:buNone/>
            </a:pPr>
            <a:r>
              <a:rPr lang="en" sz="2700" u="sng">
                <a:solidFill>
                  <a:srgbClr val="0F4662"/>
                </a:solidFill>
                <a:latin typeface="Times New Roman"/>
                <a:ea typeface="Times New Roman"/>
                <a:cs typeface="Times New Roman"/>
                <a:sym typeface="Times New Roman"/>
              </a:rPr>
              <a:t>Evaluating Models for Top 10 Counties with EVs</a:t>
            </a:r>
            <a:endParaRPr sz="700">
              <a:solidFill>
                <a:srgbClr val="0F466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p:nvPr/>
        </p:nvSpPr>
        <p:spPr>
          <a:xfrm>
            <a:off x="44681" y="800636"/>
            <a:ext cx="6582983" cy="805215"/>
          </a:xfrm>
          <a:custGeom>
            <a:rect b="b" l="l" r="r" t="t"/>
            <a:pathLst>
              <a:path extrusionOk="0" h="1610429" w="11301259">
                <a:moveTo>
                  <a:pt x="0" y="0"/>
                </a:moveTo>
                <a:lnTo>
                  <a:pt x="11301259" y="0"/>
                </a:lnTo>
                <a:lnTo>
                  <a:pt x="11301259" y="1610429"/>
                </a:lnTo>
                <a:lnTo>
                  <a:pt x="0" y="1610429"/>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237" name="Google Shape;237;p34"/>
          <p:cNvSpPr/>
          <p:nvPr/>
        </p:nvSpPr>
        <p:spPr>
          <a:xfrm>
            <a:off x="44681" y="1670825"/>
            <a:ext cx="4216926" cy="2862415"/>
          </a:xfrm>
          <a:custGeom>
            <a:rect b="b" l="l" r="r" t="t"/>
            <a:pathLst>
              <a:path extrusionOk="0" h="5724829" w="9117677">
                <a:moveTo>
                  <a:pt x="0" y="0"/>
                </a:moveTo>
                <a:lnTo>
                  <a:pt x="9117677" y="0"/>
                </a:lnTo>
                <a:lnTo>
                  <a:pt x="9117677" y="5724829"/>
                </a:lnTo>
                <a:lnTo>
                  <a:pt x="0" y="5724829"/>
                </a:lnTo>
                <a:lnTo>
                  <a:pt x="0" y="0"/>
                </a:lnTo>
                <a:close/>
              </a:path>
            </a:pathLst>
          </a:custGeom>
          <a:blipFill rotWithShape="1">
            <a:blip r:embed="rId4">
              <a:alphaModFix/>
            </a:blip>
            <a:stretch>
              <a:fillRect b="-7039" l="-5701" r="-11960" t="-14766"/>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238" name="Google Shape;238;p34"/>
          <p:cNvSpPr/>
          <p:nvPr/>
        </p:nvSpPr>
        <p:spPr>
          <a:xfrm>
            <a:off x="4189275" y="1676540"/>
            <a:ext cx="2431755" cy="2844739"/>
          </a:xfrm>
          <a:custGeom>
            <a:rect b="b" l="l" r="r" t="t"/>
            <a:pathLst>
              <a:path extrusionOk="0" h="6356958" w="5824563">
                <a:moveTo>
                  <a:pt x="0" y="0"/>
                </a:moveTo>
                <a:lnTo>
                  <a:pt x="5824563" y="0"/>
                </a:lnTo>
                <a:lnTo>
                  <a:pt x="5824563" y="6356958"/>
                </a:lnTo>
                <a:lnTo>
                  <a:pt x="0" y="6356958"/>
                </a:lnTo>
                <a:lnTo>
                  <a:pt x="0" y="0"/>
                </a:lnTo>
                <a:close/>
              </a:path>
            </a:pathLst>
          </a:custGeom>
          <a:blipFill rotWithShape="1">
            <a:blip r:embed="rId5">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239" name="Google Shape;239;p34"/>
          <p:cNvSpPr txBox="1"/>
          <p:nvPr/>
        </p:nvSpPr>
        <p:spPr>
          <a:xfrm>
            <a:off x="6699200" y="1605843"/>
            <a:ext cx="2279400" cy="872700"/>
          </a:xfrm>
          <a:prstGeom prst="rect">
            <a:avLst/>
          </a:prstGeom>
          <a:noFill/>
          <a:ln>
            <a:noFill/>
          </a:ln>
        </p:spPr>
        <p:txBody>
          <a:bodyPr anchorCtr="0" anchor="t" bIns="0" lIns="0" spcFirstLastPara="1" rIns="0" wrap="square" tIns="0">
            <a:spAutoFit/>
          </a:bodyPr>
          <a:lstStyle/>
          <a:p>
            <a:pPr indent="0" lvl="0" marL="0" marR="0" rtl="0" algn="ctr">
              <a:lnSpc>
                <a:spcPct val="152464"/>
              </a:lnSpc>
              <a:spcBef>
                <a:spcPts val="0"/>
              </a:spcBef>
              <a:spcAft>
                <a:spcPts val="0"/>
              </a:spcAft>
              <a:buNone/>
            </a:pPr>
            <a:r>
              <a:rPr b="1" lang="en" sz="1400" u="sng">
                <a:solidFill>
                  <a:srgbClr val="0F4662"/>
                </a:solidFill>
                <a:latin typeface="Times New Roman"/>
                <a:ea typeface="Times New Roman"/>
                <a:cs typeface="Times New Roman"/>
                <a:sym typeface="Times New Roman"/>
              </a:rPr>
              <a:t>6. Forecasting Future EV Counts for Snohomish County</a:t>
            </a:r>
            <a:endParaRPr b="1" sz="700" u="sng">
              <a:solidFill>
                <a:srgbClr val="0F4662"/>
              </a:solidFill>
            </a:endParaRPr>
          </a:p>
        </p:txBody>
      </p:sp>
      <p:sp>
        <p:nvSpPr>
          <p:cNvPr id="240" name="Google Shape;240;p34"/>
          <p:cNvSpPr txBox="1"/>
          <p:nvPr/>
        </p:nvSpPr>
        <p:spPr>
          <a:xfrm>
            <a:off x="943200" y="146825"/>
            <a:ext cx="7257600" cy="415500"/>
          </a:xfrm>
          <a:prstGeom prst="rect">
            <a:avLst/>
          </a:prstGeom>
          <a:noFill/>
          <a:ln>
            <a:noFill/>
          </a:ln>
        </p:spPr>
        <p:txBody>
          <a:bodyPr anchorCtr="0" anchor="t" bIns="0" lIns="0" spcFirstLastPara="1" rIns="0" wrap="square" tIns="0">
            <a:spAutoFit/>
          </a:bodyPr>
          <a:lstStyle/>
          <a:p>
            <a:pPr indent="0" lvl="0" marL="0" marR="0" rtl="0" algn="ctr">
              <a:lnSpc>
                <a:spcPct val="109722"/>
              </a:lnSpc>
              <a:spcBef>
                <a:spcPts val="0"/>
              </a:spcBef>
              <a:spcAft>
                <a:spcPts val="0"/>
              </a:spcAft>
              <a:buNone/>
            </a:pPr>
            <a:r>
              <a:rPr lang="en" sz="2700">
                <a:solidFill>
                  <a:srgbClr val="0F4662"/>
                </a:solidFill>
                <a:latin typeface="Times New Roman"/>
                <a:ea typeface="Times New Roman"/>
                <a:cs typeface="Times New Roman"/>
                <a:sym typeface="Times New Roman"/>
              </a:rPr>
              <a:t>Evaluating Models for Top 10 Counties with EVs</a:t>
            </a:r>
            <a:endParaRPr sz="700">
              <a:solidFill>
                <a:srgbClr val="0F466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p:nvPr/>
        </p:nvSpPr>
        <p:spPr>
          <a:xfrm>
            <a:off x="1301175" y="2452833"/>
            <a:ext cx="6072882" cy="2578110"/>
          </a:xfrm>
          <a:custGeom>
            <a:rect b="b" l="l" r="r" t="t"/>
            <a:pathLst>
              <a:path extrusionOk="0" h="5156220" w="15277690">
                <a:moveTo>
                  <a:pt x="0" y="0"/>
                </a:moveTo>
                <a:lnTo>
                  <a:pt x="15277690" y="0"/>
                </a:lnTo>
                <a:lnTo>
                  <a:pt x="15277690" y="5156220"/>
                </a:lnTo>
                <a:lnTo>
                  <a:pt x="0" y="5156220"/>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247" name="Google Shape;247;p35"/>
          <p:cNvSpPr/>
          <p:nvPr/>
        </p:nvSpPr>
        <p:spPr>
          <a:xfrm>
            <a:off x="1239150" y="936600"/>
            <a:ext cx="6074427" cy="1349088"/>
          </a:xfrm>
          <a:custGeom>
            <a:rect b="b" l="l" r="r" t="t"/>
            <a:pathLst>
              <a:path extrusionOk="0" h="2698176" w="11301259">
                <a:moveTo>
                  <a:pt x="0" y="0"/>
                </a:moveTo>
                <a:lnTo>
                  <a:pt x="11301259" y="0"/>
                </a:lnTo>
                <a:lnTo>
                  <a:pt x="11301259" y="2698176"/>
                </a:lnTo>
                <a:lnTo>
                  <a:pt x="0" y="2698176"/>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248" name="Google Shape;248;p35"/>
          <p:cNvSpPr txBox="1"/>
          <p:nvPr/>
        </p:nvSpPr>
        <p:spPr>
          <a:xfrm>
            <a:off x="296550" y="282850"/>
            <a:ext cx="8550900" cy="7758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lang="en" sz="2100" u="sng">
                <a:solidFill>
                  <a:srgbClr val="0F4662"/>
                </a:solidFill>
                <a:latin typeface="Algerian"/>
                <a:ea typeface="Algerian"/>
                <a:cs typeface="Algerian"/>
                <a:sym typeface="Algerian"/>
              </a:rPr>
              <a:t>Predicted EV Demand vs Existing Charging Infrastructure</a:t>
            </a:r>
            <a:endParaRPr sz="700">
              <a:solidFill>
                <a:srgbClr val="0F4662"/>
              </a:solidFill>
            </a:endParaRPr>
          </a:p>
          <a:p>
            <a:pPr indent="0" lvl="0" marL="0" marR="0" rtl="0" algn="ctr">
              <a:lnSpc>
                <a:spcPct val="140004"/>
              </a:lnSpc>
              <a:spcBef>
                <a:spcPts val="0"/>
              </a:spcBef>
              <a:spcAft>
                <a:spcPts val="0"/>
              </a:spcAft>
              <a:buNone/>
            </a:pPr>
            <a:r>
              <a:t/>
            </a:r>
            <a:endParaRPr sz="2100" u="sng">
              <a:solidFill>
                <a:srgbClr val="0F4662"/>
              </a:solidFill>
              <a:latin typeface="Algerian"/>
              <a:ea typeface="Algerian"/>
              <a:cs typeface="Algerian"/>
              <a:sym typeface="Algeri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nvSpPr>
        <p:spPr>
          <a:xfrm>
            <a:off x="943200" y="1816540"/>
            <a:ext cx="7257600" cy="415500"/>
          </a:xfrm>
          <a:prstGeom prst="rect">
            <a:avLst/>
          </a:prstGeom>
          <a:noFill/>
          <a:ln>
            <a:noFill/>
          </a:ln>
        </p:spPr>
        <p:txBody>
          <a:bodyPr anchorCtr="0" anchor="t" bIns="0" lIns="0" spcFirstLastPara="1" rIns="0" wrap="square" tIns="0">
            <a:spAutoFit/>
          </a:bodyPr>
          <a:lstStyle/>
          <a:p>
            <a:pPr indent="0" lvl="0" marL="0" marR="0" rtl="0" algn="ctr">
              <a:lnSpc>
                <a:spcPct val="109722"/>
              </a:lnSpc>
              <a:spcBef>
                <a:spcPts val="0"/>
              </a:spcBef>
              <a:spcAft>
                <a:spcPts val="0"/>
              </a:spcAft>
              <a:buNone/>
            </a:pPr>
            <a:r>
              <a:rPr lang="en" sz="2700">
                <a:solidFill>
                  <a:srgbClr val="0F4662"/>
                </a:solidFill>
                <a:latin typeface="Times New Roman"/>
                <a:ea typeface="Times New Roman"/>
                <a:cs typeface="Times New Roman"/>
                <a:sym typeface="Times New Roman"/>
              </a:rPr>
              <a:t>Let’s see some charts in Dashboard</a:t>
            </a:r>
            <a:endParaRPr sz="700">
              <a:solidFill>
                <a:srgbClr val="0F4662"/>
              </a:solidFill>
            </a:endParaRPr>
          </a:p>
        </p:txBody>
      </p:sp>
      <p:sp>
        <p:nvSpPr>
          <p:cNvPr id="255" name="Google Shape;255;p36"/>
          <p:cNvSpPr txBox="1"/>
          <p:nvPr/>
        </p:nvSpPr>
        <p:spPr>
          <a:xfrm>
            <a:off x="1276350" y="2276925"/>
            <a:ext cx="6591300" cy="1848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lang="en" sz="900" u="sng">
                <a:solidFill>
                  <a:srgbClr val="0F4662"/>
                </a:solidFill>
                <a:latin typeface="Century Gothic"/>
                <a:ea typeface="Century Gothic"/>
                <a:cs typeface="Century Gothic"/>
                <a:sym typeface="Century Gothic"/>
                <a:hlinkClick r:id="rId3">
                  <a:extLst>
                    <a:ext uri="{A12FA001-AC4F-418D-AE19-62706E023703}">
                      <ahyp:hlinkClr val="tx"/>
                    </a:ext>
                  </a:extLst>
                </a:hlinkClick>
              </a:rPr>
              <a:t>https://public.tableau.com/shared/N9SFPQZH9?:display_count=n&amp;:origin=viz_share_link</a:t>
            </a:r>
            <a:endParaRPr sz="900">
              <a:solidFill>
                <a:srgbClr val="0F4662"/>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nvSpPr>
        <p:spPr>
          <a:xfrm>
            <a:off x="943200" y="157675"/>
            <a:ext cx="7257600" cy="415500"/>
          </a:xfrm>
          <a:prstGeom prst="rect">
            <a:avLst/>
          </a:prstGeom>
          <a:noFill/>
          <a:ln>
            <a:noFill/>
          </a:ln>
        </p:spPr>
        <p:txBody>
          <a:bodyPr anchorCtr="0" anchor="t" bIns="0" lIns="0" spcFirstLastPara="1" rIns="0" wrap="square" tIns="0">
            <a:spAutoFit/>
          </a:bodyPr>
          <a:lstStyle/>
          <a:p>
            <a:pPr indent="0" lvl="0" marL="0" marR="0" rtl="0" algn="ctr">
              <a:lnSpc>
                <a:spcPct val="109722"/>
              </a:lnSpc>
              <a:spcBef>
                <a:spcPts val="0"/>
              </a:spcBef>
              <a:spcAft>
                <a:spcPts val="0"/>
              </a:spcAft>
              <a:buNone/>
            </a:pPr>
            <a:r>
              <a:rPr lang="en" sz="2700" u="sng">
                <a:solidFill>
                  <a:srgbClr val="0F4662"/>
                </a:solidFill>
                <a:latin typeface="Times New Roman"/>
                <a:ea typeface="Times New Roman"/>
                <a:cs typeface="Times New Roman"/>
                <a:sym typeface="Times New Roman"/>
              </a:rPr>
              <a:t>Key Insights on EV-to-Charger Ratios</a:t>
            </a:r>
            <a:endParaRPr sz="700" u="sng">
              <a:solidFill>
                <a:srgbClr val="0F4662"/>
              </a:solidFill>
            </a:endParaRPr>
          </a:p>
        </p:txBody>
      </p:sp>
      <p:sp>
        <p:nvSpPr>
          <p:cNvPr id="262" name="Google Shape;262;p37"/>
          <p:cNvSpPr txBox="1"/>
          <p:nvPr/>
        </p:nvSpPr>
        <p:spPr>
          <a:xfrm>
            <a:off x="658500" y="830588"/>
            <a:ext cx="7827000" cy="3786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 sz="1200" u="sng">
                <a:solidFill>
                  <a:srgbClr val="0F4662"/>
                </a:solidFill>
                <a:latin typeface="Times New Roman"/>
                <a:ea typeface="Times New Roman"/>
                <a:cs typeface="Times New Roman"/>
                <a:sym typeface="Times New Roman"/>
              </a:rPr>
              <a:t>High "EVs per Charger" Ratios:</a:t>
            </a:r>
            <a:endParaRPr sz="700">
              <a:solidFill>
                <a:srgbClr val="0F4662"/>
              </a:solidFill>
            </a:endParaRPr>
          </a:p>
          <a:p>
            <a:pPr indent="-190500" lvl="1" marL="3683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Clark County: Ratio of 260 EVs per charger.</a:t>
            </a:r>
            <a:endParaRPr sz="700">
              <a:solidFill>
                <a:srgbClr val="0F4662"/>
              </a:solidFill>
            </a:endParaRPr>
          </a:p>
          <a:p>
            <a:pPr indent="-190500" lvl="1" marL="3683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Snohomish County: Ratio of 233 EVs per charger.</a:t>
            </a:r>
            <a:endParaRPr sz="700">
              <a:solidFill>
                <a:srgbClr val="0F4662"/>
              </a:solidFill>
            </a:endParaRPr>
          </a:p>
          <a:p>
            <a:pPr indent="-190500" lvl="1" marL="3683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Kitsap County: Ratio of 160 EVs per charger.</a:t>
            </a:r>
            <a:endParaRPr sz="700">
              <a:solidFill>
                <a:srgbClr val="0F4662"/>
              </a:solidFill>
            </a:endParaRPr>
          </a:p>
          <a:p>
            <a:pPr indent="0" lvl="0" marL="0" marR="0" rtl="0" algn="l">
              <a:lnSpc>
                <a:spcPct val="150000"/>
              </a:lnSpc>
              <a:spcBef>
                <a:spcPts val="0"/>
              </a:spcBef>
              <a:spcAft>
                <a:spcPts val="0"/>
              </a:spcAft>
              <a:buNone/>
            </a:pPr>
            <a:r>
              <a:rPr lang="en" sz="1200">
                <a:solidFill>
                  <a:srgbClr val="0F4662"/>
                </a:solidFill>
                <a:latin typeface="Times New Roman"/>
                <a:ea typeface="Times New Roman"/>
                <a:cs typeface="Times New Roman"/>
                <a:sym typeface="Times New Roman"/>
              </a:rPr>
              <a:t>These high ratios indicate insufficient charging infrastructure to meet projected EV growth by 2026, necessitating urgent expansion to avoid charging bottlenecks.</a:t>
            </a:r>
            <a:br>
              <a:rPr lang="en" sz="1200">
                <a:solidFill>
                  <a:srgbClr val="0F4662"/>
                </a:solidFill>
                <a:latin typeface="Times New Roman"/>
                <a:ea typeface="Times New Roman"/>
                <a:cs typeface="Times New Roman"/>
                <a:sym typeface="Times New Roman"/>
              </a:rPr>
            </a:br>
            <a:endParaRPr sz="1200">
              <a:solidFill>
                <a:srgbClr val="0F4662"/>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 sz="1200" u="sng">
                <a:solidFill>
                  <a:srgbClr val="0F4662"/>
                </a:solidFill>
                <a:latin typeface="Times New Roman"/>
                <a:ea typeface="Times New Roman"/>
                <a:cs typeface="Times New Roman"/>
                <a:sym typeface="Times New Roman"/>
              </a:rPr>
              <a:t>Factors Influencing Optimal Charger Placement:</a:t>
            </a:r>
            <a:endParaRPr sz="700">
              <a:solidFill>
                <a:srgbClr val="0F4662"/>
              </a:solidFill>
            </a:endParaRPr>
          </a:p>
          <a:p>
            <a:pPr indent="-177800" lvl="0" marL="177800" marR="0" rtl="0" algn="l">
              <a:lnSpc>
                <a:spcPct val="150000"/>
              </a:lnSpc>
              <a:spcBef>
                <a:spcPts val="0"/>
              </a:spcBef>
              <a:spcAft>
                <a:spcPts val="0"/>
              </a:spcAft>
              <a:buClr>
                <a:srgbClr val="0F4662"/>
              </a:buClr>
              <a:buSzPts val="1200"/>
              <a:buFont typeface="Arial"/>
              <a:buChar char="•"/>
            </a:pPr>
            <a:r>
              <a:rPr b="1" lang="en" sz="1200">
                <a:solidFill>
                  <a:srgbClr val="0F4662"/>
                </a:solidFill>
                <a:latin typeface="Times New Roman"/>
                <a:ea typeface="Times New Roman"/>
                <a:cs typeface="Times New Roman"/>
                <a:sym typeface="Times New Roman"/>
              </a:rPr>
              <a:t>Proximity to Airports</a:t>
            </a:r>
            <a:r>
              <a:rPr lang="en" sz="1200">
                <a:solidFill>
                  <a:srgbClr val="0F4662"/>
                </a:solidFill>
                <a:latin typeface="Times New Roman"/>
                <a:ea typeface="Times New Roman"/>
                <a:cs typeface="Times New Roman"/>
                <a:sym typeface="Times New Roman"/>
              </a:rPr>
              <a:t>: Airports serve as high-traffic areas for rideshare drivers, making them ideal locations for chargers (e.g., Snohomish County).</a:t>
            </a:r>
            <a:endParaRPr sz="700">
              <a:solidFill>
                <a:srgbClr val="0F4662"/>
              </a:solidFill>
            </a:endParaRPr>
          </a:p>
          <a:p>
            <a:pPr indent="-177800" lvl="0" marL="177800" marR="0" rtl="0" algn="l">
              <a:lnSpc>
                <a:spcPct val="150000"/>
              </a:lnSpc>
              <a:spcBef>
                <a:spcPts val="0"/>
              </a:spcBef>
              <a:spcAft>
                <a:spcPts val="0"/>
              </a:spcAft>
              <a:buClr>
                <a:srgbClr val="0F4662"/>
              </a:buClr>
              <a:buSzPts val="1200"/>
              <a:buFont typeface="Arial"/>
              <a:buChar char="•"/>
            </a:pPr>
            <a:r>
              <a:rPr b="1" lang="en" sz="1200">
                <a:solidFill>
                  <a:srgbClr val="0F4662"/>
                </a:solidFill>
                <a:latin typeface="Times New Roman"/>
                <a:ea typeface="Times New Roman"/>
                <a:cs typeface="Times New Roman"/>
                <a:sym typeface="Times New Roman"/>
              </a:rPr>
              <a:t>Proximity to Highways</a:t>
            </a:r>
            <a:r>
              <a:rPr lang="en" sz="1200">
                <a:solidFill>
                  <a:srgbClr val="0F4662"/>
                </a:solidFill>
                <a:latin typeface="Times New Roman"/>
                <a:ea typeface="Times New Roman"/>
                <a:cs typeface="Times New Roman"/>
                <a:sym typeface="Times New Roman"/>
              </a:rPr>
              <a:t>: Major highways in transit-heavy counties like Kitsap and Clark need strategically placed chargers for long-distance drivers.</a:t>
            </a:r>
            <a:endParaRPr sz="700">
              <a:solidFill>
                <a:srgbClr val="0F4662"/>
              </a:solidFill>
            </a:endParaRPr>
          </a:p>
          <a:p>
            <a:pPr indent="-177800" lvl="0" marL="177800" marR="0" rtl="0" algn="l">
              <a:lnSpc>
                <a:spcPct val="150000"/>
              </a:lnSpc>
              <a:spcBef>
                <a:spcPts val="0"/>
              </a:spcBef>
              <a:spcAft>
                <a:spcPts val="0"/>
              </a:spcAft>
              <a:buClr>
                <a:srgbClr val="0F4662"/>
              </a:buClr>
              <a:buSzPts val="1200"/>
              <a:buFont typeface="Arial"/>
              <a:buChar char="•"/>
            </a:pPr>
            <a:r>
              <a:rPr b="1" lang="en" sz="1200">
                <a:solidFill>
                  <a:srgbClr val="0F4662"/>
                </a:solidFill>
                <a:latin typeface="Times New Roman"/>
                <a:ea typeface="Times New Roman"/>
                <a:cs typeface="Times New Roman"/>
                <a:sym typeface="Times New Roman"/>
              </a:rPr>
              <a:t>Proximity to Commercial Centers</a:t>
            </a:r>
            <a:r>
              <a:rPr lang="en" sz="1200">
                <a:solidFill>
                  <a:srgbClr val="0F4662"/>
                </a:solidFill>
                <a:latin typeface="Times New Roman"/>
                <a:ea typeface="Times New Roman"/>
                <a:cs typeface="Times New Roman"/>
                <a:sym typeface="Times New Roman"/>
              </a:rPr>
              <a:t>: Chargers near business districts and shopping areas (e.g., Snohomish) allow EV owners to charge while working or shopping.</a:t>
            </a:r>
            <a:endParaRPr sz="700">
              <a:solidFill>
                <a:srgbClr val="0F466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nvSpPr>
        <p:spPr>
          <a:xfrm>
            <a:off x="317550" y="180125"/>
            <a:ext cx="8508900" cy="3231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lang="en" sz="2100" u="sng">
                <a:solidFill>
                  <a:srgbClr val="0F4662"/>
                </a:solidFill>
                <a:latin typeface="Times New Roman"/>
                <a:ea typeface="Times New Roman"/>
                <a:cs typeface="Times New Roman"/>
                <a:sym typeface="Times New Roman"/>
              </a:rPr>
              <a:t>County Recommendations for EV Charging Infrastructure Investment</a:t>
            </a:r>
            <a:endParaRPr sz="700" u="sng">
              <a:solidFill>
                <a:srgbClr val="0F4662"/>
              </a:solidFill>
            </a:endParaRPr>
          </a:p>
        </p:txBody>
      </p:sp>
      <p:sp>
        <p:nvSpPr>
          <p:cNvPr id="269" name="Google Shape;269;p38"/>
          <p:cNvSpPr txBox="1"/>
          <p:nvPr/>
        </p:nvSpPr>
        <p:spPr>
          <a:xfrm>
            <a:off x="418825" y="799975"/>
            <a:ext cx="3973500" cy="3786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 sz="1200">
                <a:solidFill>
                  <a:srgbClr val="0F4662"/>
                </a:solidFill>
                <a:latin typeface="Times New Roman"/>
                <a:ea typeface="Times New Roman"/>
                <a:cs typeface="Times New Roman"/>
                <a:sym typeface="Times New Roman"/>
              </a:rPr>
              <a:t>1. </a:t>
            </a:r>
            <a:r>
              <a:rPr b="1" lang="en" sz="1200">
                <a:solidFill>
                  <a:srgbClr val="0F4662"/>
                </a:solidFill>
                <a:latin typeface="Times New Roman"/>
                <a:ea typeface="Times New Roman"/>
                <a:cs typeface="Times New Roman"/>
                <a:sym typeface="Times New Roman"/>
              </a:rPr>
              <a:t>Clark County:</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EVs per Charger Ratio: Highest ratio, indicating strong demand.</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Key Locations: Commercial centers, near Portland International Airport (PDX).</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Recommendation: Install chargers in business districts to support commuters and visitors.</a:t>
            </a:r>
            <a:endParaRPr sz="700">
              <a:solidFill>
                <a:srgbClr val="0F4662"/>
              </a:solidFill>
            </a:endParaRPr>
          </a:p>
          <a:p>
            <a:pPr indent="0" lvl="0" marL="0" marR="0" rtl="0" algn="l">
              <a:lnSpc>
                <a:spcPct val="150000"/>
              </a:lnSpc>
              <a:spcBef>
                <a:spcPts val="0"/>
              </a:spcBef>
              <a:spcAft>
                <a:spcPts val="0"/>
              </a:spcAft>
              <a:buNone/>
            </a:pPr>
            <a:r>
              <a:rPr lang="en" sz="1200">
                <a:solidFill>
                  <a:srgbClr val="0F4662"/>
                </a:solidFill>
                <a:latin typeface="Times New Roman"/>
                <a:ea typeface="Times New Roman"/>
                <a:cs typeface="Times New Roman"/>
                <a:sym typeface="Times New Roman"/>
              </a:rPr>
              <a:t>2. </a:t>
            </a:r>
            <a:r>
              <a:rPr b="1" lang="en" sz="1200">
                <a:solidFill>
                  <a:srgbClr val="0F4662"/>
                </a:solidFill>
                <a:latin typeface="Times New Roman"/>
                <a:ea typeface="Times New Roman"/>
                <a:cs typeface="Times New Roman"/>
                <a:sym typeface="Times New Roman"/>
              </a:rPr>
              <a:t>Snohomish County:</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EVs per Charger Ratio: High demand due to growing EV adoption.</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Key Locations: Highway 2, business districts, Paine Field Airport.</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Recommendation: Expand infrastructure near transit routes and commercial hubs.</a:t>
            </a:r>
            <a:endParaRPr sz="1200">
              <a:solidFill>
                <a:srgbClr val="0F4662"/>
              </a:solidFill>
              <a:latin typeface="Times New Roman"/>
              <a:ea typeface="Times New Roman"/>
              <a:cs typeface="Times New Roman"/>
              <a:sym typeface="Times New Roman"/>
            </a:endParaRPr>
          </a:p>
        </p:txBody>
      </p:sp>
      <p:sp>
        <p:nvSpPr>
          <p:cNvPr id="270" name="Google Shape;270;p38"/>
          <p:cNvSpPr txBox="1"/>
          <p:nvPr/>
        </p:nvSpPr>
        <p:spPr>
          <a:xfrm>
            <a:off x="4726750" y="799975"/>
            <a:ext cx="4250100" cy="4063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 sz="1200">
                <a:solidFill>
                  <a:srgbClr val="0F4662"/>
                </a:solidFill>
                <a:latin typeface="Times New Roman"/>
                <a:ea typeface="Times New Roman"/>
                <a:cs typeface="Times New Roman"/>
                <a:sym typeface="Times New Roman"/>
              </a:rPr>
              <a:t>3. </a:t>
            </a:r>
            <a:r>
              <a:rPr b="1" lang="en" sz="1200">
                <a:solidFill>
                  <a:srgbClr val="0F4662"/>
                </a:solidFill>
                <a:latin typeface="Times New Roman"/>
                <a:ea typeface="Times New Roman"/>
                <a:cs typeface="Times New Roman"/>
                <a:sym typeface="Times New Roman"/>
              </a:rPr>
              <a:t>Kitsap County:</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EVs per Charger Ratio: High ratio due to ferry-driven commuter demand.</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Key Locations: Ferry terminals and suburban centers.</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Recommendation: Focus on chargers near ferry routes to serve commuters and visitors.</a:t>
            </a:r>
            <a:br>
              <a:rPr b="0" i="0" lang="en" sz="1200" u="none" cap="none" strike="noStrike">
                <a:solidFill>
                  <a:srgbClr val="0F4662"/>
                </a:solidFill>
                <a:latin typeface="Times New Roman"/>
                <a:ea typeface="Times New Roman"/>
                <a:cs typeface="Times New Roman"/>
                <a:sym typeface="Times New Roman"/>
              </a:rPr>
            </a:br>
            <a:endParaRPr b="0" i="0" sz="1200" u="none" cap="none" strike="noStrike">
              <a:solidFill>
                <a:srgbClr val="0F4662"/>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 sz="1200">
                <a:solidFill>
                  <a:srgbClr val="0F4662"/>
                </a:solidFill>
                <a:latin typeface="Times New Roman"/>
                <a:ea typeface="Times New Roman"/>
                <a:cs typeface="Times New Roman"/>
                <a:sym typeface="Times New Roman"/>
              </a:rPr>
              <a:t>4. </a:t>
            </a:r>
            <a:r>
              <a:rPr b="1" lang="en" sz="1200">
                <a:solidFill>
                  <a:srgbClr val="0F4662"/>
                </a:solidFill>
                <a:latin typeface="Times New Roman"/>
                <a:ea typeface="Times New Roman"/>
                <a:cs typeface="Times New Roman"/>
                <a:sym typeface="Times New Roman"/>
              </a:rPr>
              <a:t>Thurston County:</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EVs per Charger Ratio: High ratio, with demand from government and highway activity.</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Key Locations: Interstate 5, government offices, commercial areas.</a:t>
            </a:r>
            <a:endParaRPr sz="700">
              <a:solidFill>
                <a:srgbClr val="0F4662"/>
              </a:solidFill>
            </a:endParaRPr>
          </a:p>
          <a:p>
            <a:pPr indent="-177800" lvl="1" marL="342900" marR="0" rtl="0" algn="l">
              <a:lnSpc>
                <a:spcPct val="150000"/>
              </a:lnSpc>
              <a:spcBef>
                <a:spcPts val="0"/>
              </a:spcBef>
              <a:spcAft>
                <a:spcPts val="0"/>
              </a:spcAft>
              <a:buClr>
                <a:srgbClr val="0F4662"/>
              </a:buClr>
              <a:buSzPts val="1200"/>
              <a:buFont typeface="Arial"/>
              <a:buChar char="•"/>
            </a:pPr>
            <a:r>
              <a:rPr b="0" i="0" lang="en" sz="1200" u="none" cap="none" strike="noStrike">
                <a:solidFill>
                  <a:srgbClr val="0F4662"/>
                </a:solidFill>
                <a:latin typeface="Times New Roman"/>
                <a:ea typeface="Times New Roman"/>
                <a:cs typeface="Times New Roman"/>
                <a:sym typeface="Times New Roman"/>
              </a:rPr>
              <a:t>Recommendation: Prioritize chargers along Interstate 5 and in urban hubs.</a:t>
            </a:r>
            <a:endParaRPr sz="700">
              <a:solidFill>
                <a:srgbClr val="0F4662"/>
              </a:solidFill>
            </a:endParaRPr>
          </a:p>
          <a:p>
            <a:pPr indent="0" lvl="0" marL="0" marR="0" rtl="0" algn="l">
              <a:lnSpc>
                <a:spcPct val="150000"/>
              </a:lnSpc>
              <a:spcBef>
                <a:spcPts val="0"/>
              </a:spcBef>
              <a:spcAft>
                <a:spcPts val="0"/>
              </a:spcAft>
              <a:buNone/>
            </a:pPr>
            <a:r>
              <a:t/>
            </a:r>
            <a:endParaRPr sz="1200">
              <a:solidFill>
                <a:srgbClr val="0F4662"/>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nvSpPr>
        <p:spPr>
          <a:xfrm>
            <a:off x="317550" y="252366"/>
            <a:ext cx="8508900" cy="389400"/>
          </a:xfrm>
          <a:prstGeom prst="rect">
            <a:avLst/>
          </a:prstGeom>
          <a:noFill/>
          <a:ln>
            <a:noFill/>
          </a:ln>
        </p:spPr>
        <p:txBody>
          <a:bodyPr anchorCtr="0" anchor="t" bIns="0" lIns="0" spcFirstLastPara="1" rIns="0" wrap="square" tIns="0">
            <a:spAutoFit/>
          </a:bodyPr>
          <a:lstStyle/>
          <a:p>
            <a:pPr indent="0" lvl="0" marL="0" marR="0" rtl="0" algn="ctr">
              <a:lnSpc>
                <a:spcPct val="61718"/>
              </a:lnSpc>
              <a:spcBef>
                <a:spcPts val="0"/>
              </a:spcBef>
              <a:spcAft>
                <a:spcPts val="0"/>
              </a:spcAft>
              <a:buNone/>
            </a:pPr>
            <a:r>
              <a:rPr lang="en" sz="4100" u="sng">
                <a:solidFill>
                  <a:srgbClr val="0F4662"/>
                </a:solidFill>
                <a:latin typeface="Times New Roman"/>
                <a:ea typeface="Times New Roman"/>
                <a:cs typeface="Times New Roman"/>
                <a:sym typeface="Times New Roman"/>
              </a:rPr>
              <a:t>Conclusion</a:t>
            </a:r>
            <a:endParaRPr sz="100">
              <a:solidFill>
                <a:srgbClr val="0F4662"/>
              </a:solidFill>
            </a:endParaRPr>
          </a:p>
        </p:txBody>
      </p:sp>
      <p:sp>
        <p:nvSpPr>
          <p:cNvPr id="277" name="Google Shape;277;p39"/>
          <p:cNvSpPr txBox="1"/>
          <p:nvPr/>
        </p:nvSpPr>
        <p:spPr>
          <a:xfrm>
            <a:off x="1001400" y="931050"/>
            <a:ext cx="7141200" cy="3786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 sz="1200">
                <a:solidFill>
                  <a:srgbClr val="0F4662"/>
                </a:solidFill>
                <a:latin typeface="Times New Roman"/>
                <a:ea typeface="Times New Roman"/>
                <a:cs typeface="Times New Roman"/>
                <a:sym typeface="Times New Roman"/>
              </a:rPr>
              <a:t>Key Takeaways:</a:t>
            </a:r>
            <a:endParaRPr sz="400">
              <a:solidFill>
                <a:srgbClr val="0F4662"/>
              </a:solidFill>
            </a:endParaRPr>
          </a:p>
          <a:p>
            <a:pPr indent="-215900" lvl="0" marL="228600" marR="0" rtl="0" algn="l">
              <a:lnSpc>
                <a:spcPct val="150000"/>
              </a:lnSpc>
              <a:spcBef>
                <a:spcPts val="0"/>
              </a:spcBef>
              <a:spcAft>
                <a:spcPts val="0"/>
              </a:spcAft>
              <a:buClr>
                <a:srgbClr val="0F4662"/>
              </a:buClr>
              <a:buSzPts val="1200"/>
              <a:buFont typeface="Arial"/>
              <a:buChar char="•"/>
            </a:pPr>
            <a:r>
              <a:rPr lang="en" sz="1200">
                <a:solidFill>
                  <a:srgbClr val="0F4662"/>
                </a:solidFill>
                <a:latin typeface="Times New Roman"/>
                <a:ea typeface="Times New Roman"/>
                <a:cs typeface="Times New Roman"/>
                <a:sym typeface="Times New Roman"/>
              </a:rPr>
              <a:t>Exponential EV Growth: Rapid EV adoption in Washington State due to environmental awareness and policies.</a:t>
            </a:r>
            <a:endParaRPr sz="400">
              <a:solidFill>
                <a:srgbClr val="0F4662"/>
              </a:solidFill>
            </a:endParaRPr>
          </a:p>
          <a:p>
            <a:pPr indent="-215900" lvl="0" marL="228600" marR="0" rtl="0" algn="l">
              <a:lnSpc>
                <a:spcPct val="150000"/>
              </a:lnSpc>
              <a:spcBef>
                <a:spcPts val="0"/>
              </a:spcBef>
              <a:spcAft>
                <a:spcPts val="0"/>
              </a:spcAft>
              <a:buClr>
                <a:srgbClr val="0F4662"/>
              </a:buClr>
              <a:buSzPts val="1200"/>
              <a:buFont typeface="Arial"/>
              <a:buChar char="•"/>
            </a:pPr>
            <a:r>
              <a:rPr lang="en" sz="1200">
                <a:solidFill>
                  <a:srgbClr val="0F4662"/>
                </a:solidFill>
                <a:latin typeface="Times New Roman"/>
                <a:ea typeface="Times New Roman"/>
                <a:cs typeface="Times New Roman"/>
                <a:sym typeface="Times New Roman"/>
              </a:rPr>
              <a:t>Popular EV Models: Tesla Model Y and X dominate, requiring chargers for high-end EVs.</a:t>
            </a:r>
            <a:endParaRPr sz="400">
              <a:solidFill>
                <a:srgbClr val="0F4662"/>
              </a:solidFill>
            </a:endParaRPr>
          </a:p>
          <a:p>
            <a:pPr indent="-215900" lvl="0" marL="228600" marR="0" rtl="0" algn="l">
              <a:lnSpc>
                <a:spcPct val="150000"/>
              </a:lnSpc>
              <a:spcBef>
                <a:spcPts val="0"/>
              </a:spcBef>
              <a:spcAft>
                <a:spcPts val="0"/>
              </a:spcAft>
              <a:buClr>
                <a:srgbClr val="0F4662"/>
              </a:buClr>
              <a:buSzPts val="1200"/>
              <a:buFont typeface="Arial"/>
              <a:buChar char="•"/>
            </a:pPr>
            <a:r>
              <a:rPr lang="en" sz="1200">
                <a:solidFill>
                  <a:srgbClr val="0F4662"/>
                </a:solidFill>
                <a:latin typeface="Times New Roman"/>
                <a:ea typeface="Times New Roman"/>
                <a:cs typeface="Times New Roman"/>
                <a:sym typeface="Times New Roman"/>
              </a:rPr>
              <a:t>Strategic Factors for Infrastructure Planning:</a:t>
            </a:r>
            <a:endParaRPr sz="400">
              <a:solidFill>
                <a:srgbClr val="0F4662"/>
              </a:solidFill>
            </a:endParaRPr>
          </a:p>
          <a:p>
            <a:pPr indent="-215900" lvl="0" marL="228600" marR="0" rtl="0" algn="l">
              <a:lnSpc>
                <a:spcPct val="150000"/>
              </a:lnSpc>
              <a:spcBef>
                <a:spcPts val="0"/>
              </a:spcBef>
              <a:spcAft>
                <a:spcPts val="0"/>
              </a:spcAft>
              <a:buClr>
                <a:srgbClr val="0F4662"/>
              </a:buClr>
              <a:buSzPts val="1200"/>
              <a:buFont typeface="Arial"/>
              <a:buChar char="•"/>
            </a:pPr>
            <a:r>
              <a:rPr lang="en" sz="1200">
                <a:solidFill>
                  <a:srgbClr val="0F4662"/>
                </a:solidFill>
                <a:latin typeface="Times New Roman"/>
                <a:ea typeface="Times New Roman"/>
                <a:cs typeface="Times New Roman"/>
                <a:sym typeface="Times New Roman"/>
              </a:rPr>
              <a:t>Commercial Hubs: Supports urban/suburban users.</a:t>
            </a:r>
            <a:endParaRPr sz="400">
              <a:solidFill>
                <a:srgbClr val="0F4662"/>
              </a:solidFill>
            </a:endParaRPr>
          </a:p>
          <a:p>
            <a:pPr indent="-215900" lvl="0" marL="228600" marR="0" rtl="0" algn="l">
              <a:lnSpc>
                <a:spcPct val="150000"/>
              </a:lnSpc>
              <a:spcBef>
                <a:spcPts val="0"/>
              </a:spcBef>
              <a:spcAft>
                <a:spcPts val="0"/>
              </a:spcAft>
              <a:buClr>
                <a:srgbClr val="0F4662"/>
              </a:buClr>
              <a:buSzPts val="1200"/>
              <a:buFont typeface="Arial"/>
              <a:buChar char="•"/>
            </a:pPr>
            <a:r>
              <a:rPr lang="en" sz="1200">
                <a:solidFill>
                  <a:srgbClr val="0F4662"/>
                </a:solidFill>
                <a:latin typeface="Times New Roman"/>
                <a:ea typeface="Times New Roman"/>
                <a:cs typeface="Times New Roman"/>
                <a:sym typeface="Times New Roman"/>
              </a:rPr>
              <a:t>Highways: Key for long-distance travel.</a:t>
            </a:r>
            <a:endParaRPr sz="400">
              <a:solidFill>
                <a:srgbClr val="0F4662"/>
              </a:solidFill>
            </a:endParaRPr>
          </a:p>
          <a:p>
            <a:pPr indent="-215900" lvl="0" marL="228600" marR="0" rtl="0" algn="l">
              <a:lnSpc>
                <a:spcPct val="150000"/>
              </a:lnSpc>
              <a:spcBef>
                <a:spcPts val="0"/>
              </a:spcBef>
              <a:spcAft>
                <a:spcPts val="0"/>
              </a:spcAft>
              <a:buClr>
                <a:srgbClr val="0F4662"/>
              </a:buClr>
              <a:buSzPts val="1200"/>
              <a:buFont typeface="Arial"/>
              <a:buChar char="•"/>
            </a:pPr>
            <a:r>
              <a:rPr lang="en" sz="1200">
                <a:solidFill>
                  <a:srgbClr val="0F4662"/>
                </a:solidFill>
                <a:latin typeface="Times New Roman"/>
                <a:ea typeface="Times New Roman"/>
                <a:cs typeface="Times New Roman"/>
                <a:sym typeface="Times New Roman"/>
              </a:rPr>
              <a:t>Airports/Ferry Terminals: High commuter and rideshare traffic.</a:t>
            </a:r>
            <a:endParaRPr b="1" sz="1200">
              <a:solidFill>
                <a:srgbClr val="0F4662"/>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 sz="1200">
                <a:solidFill>
                  <a:srgbClr val="0F4662"/>
                </a:solidFill>
                <a:latin typeface="Times New Roman"/>
                <a:ea typeface="Times New Roman"/>
                <a:cs typeface="Times New Roman"/>
                <a:sym typeface="Times New Roman"/>
              </a:rPr>
              <a:t>Recommendations:</a:t>
            </a:r>
            <a:endParaRPr sz="400">
              <a:solidFill>
                <a:srgbClr val="0F4662"/>
              </a:solidFill>
            </a:endParaRPr>
          </a:p>
          <a:p>
            <a:pPr indent="-215900" lvl="0" marL="228600" marR="0" rtl="0" algn="l">
              <a:lnSpc>
                <a:spcPct val="150000"/>
              </a:lnSpc>
              <a:spcBef>
                <a:spcPts val="0"/>
              </a:spcBef>
              <a:spcAft>
                <a:spcPts val="0"/>
              </a:spcAft>
              <a:buClr>
                <a:srgbClr val="0F4662"/>
              </a:buClr>
              <a:buSzPts val="1200"/>
              <a:buFont typeface="Arial"/>
              <a:buChar char="•"/>
            </a:pPr>
            <a:r>
              <a:rPr lang="en" sz="1200">
                <a:solidFill>
                  <a:srgbClr val="0F4662"/>
                </a:solidFill>
                <a:latin typeface="Times New Roman"/>
                <a:ea typeface="Times New Roman"/>
                <a:cs typeface="Times New Roman"/>
                <a:sym typeface="Times New Roman"/>
              </a:rPr>
              <a:t>Expand chargers in underserved areas with high EV-to-charger ratios.</a:t>
            </a:r>
            <a:endParaRPr sz="400">
              <a:solidFill>
                <a:srgbClr val="0F4662"/>
              </a:solidFill>
            </a:endParaRPr>
          </a:p>
          <a:p>
            <a:pPr indent="-215900" lvl="0" marL="228600" marR="0" rtl="0" algn="l">
              <a:lnSpc>
                <a:spcPct val="150000"/>
              </a:lnSpc>
              <a:spcBef>
                <a:spcPts val="0"/>
              </a:spcBef>
              <a:spcAft>
                <a:spcPts val="0"/>
              </a:spcAft>
              <a:buClr>
                <a:srgbClr val="0F4662"/>
              </a:buClr>
              <a:buSzPts val="1200"/>
              <a:buFont typeface="Arial"/>
              <a:buChar char="•"/>
            </a:pPr>
            <a:r>
              <a:rPr lang="en" sz="1200">
                <a:solidFill>
                  <a:srgbClr val="0F4662"/>
                </a:solidFill>
                <a:latin typeface="Times New Roman"/>
                <a:ea typeface="Times New Roman"/>
                <a:cs typeface="Times New Roman"/>
                <a:sym typeface="Times New Roman"/>
              </a:rPr>
              <a:t>Incorporate faster charging technologies for future compatibility.</a:t>
            </a:r>
            <a:endParaRPr sz="400">
              <a:solidFill>
                <a:srgbClr val="0F4662"/>
              </a:solidFill>
            </a:endParaRPr>
          </a:p>
          <a:p>
            <a:pPr indent="-215900" lvl="0" marL="228600" marR="0" rtl="0" algn="l">
              <a:lnSpc>
                <a:spcPct val="150000"/>
              </a:lnSpc>
              <a:spcBef>
                <a:spcPts val="0"/>
              </a:spcBef>
              <a:spcAft>
                <a:spcPts val="0"/>
              </a:spcAft>
              <a:buClr>
                <a:srgbClr val="0F4662"/>
              </a:buClr>
              <a:buSzPts val="1200"/>
              <a:buFont typeface="Arial"/>
              <a:buChar char="•"/>
            </a:pPr>
            <a:r>
              <a:rPr lang="en" sz="1200">
                <a:solidFill>
                  <a:srgbClr val="0F4662"/>
                </a:solidFill>
                <a:latin typeface="Times New Roman"/>
                <a:ea typeface="Times New Roman"/>
                <a:cs typeface="Times New Roman"/>
                <a:sym typeface="Times New Roman"/>
              </a:rPr>
              <a:t>Partner with businesses for funding and placement.</a:t>
            </a:r>
            <a:endParaRPr sz="400">
              <a:solidFill>
                <a:srgbClr val="0F4662"/>
              </a:solidFill>
            </a:endParaRPr>
          </a:p>
          <a:p>
            <a:pPr indent="-215900" lvl="0" marL="228600" marR="0" rtl="0" algn="l">
              <a:lnSpc>
                <a:spcPct val="150000"/>
              </a:lnSpc>
              <a:spcBef>
                <a:spcPts val="0"/>
              </a:spcBef>
              <a:spcAft>
                <a:spcPts val="0"/>
              </a:spcAft>
              <a:buClr>
                <a:srgbClr val="0F4662"/>
              </a:buClr>
              <a:buSzPts val="1200"/>
              <a:buFont typeface="Arial"/>
              <a:buChar char="•"/>
            </a:pPr>
            <a:r>
              <a:rPr lang="en" sz="1200">
                <a:solidFill>
                  <a:srgbClr val="0F4662"/>
                </a:solidFill>
                <a:latin typeface="Times New Roman"/>
                <a:ea typeface="Times New Roman"/>
                <a:cs typeface="Times New Roman"/>
                <a:sym typeface="Times New Roman"/>
              </a:rPr>
              <a:t>Conduct detailed city-level studies for precise strategies.</a:t>
            </a:r>
            <a:endParaRPr sz="1200">
              <a:solidFill>
                <a:srgbClr val="0F4662"/>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 sz="1200">
                <a:solidFill>
                  <a:srgbClr val="0F4662"/>
                </a:solidFill>
                <a:latin typeface="Times New Roman"/>
                <a:ea typeface="Times New Roman"/>
                <a:cs typeface="Times New Roman"/>
                <a:sym typeface="Times New Roman"/>
              </a:rPr>
              <a:t>Outcome:</a:t>
            </a:r>
            <a:endParaRPr b="1" sz="400">
              <a:solidFill>
                <a:srgbClr val="0F4662"/>
              </a:solidFill>
            </a:endParaRPr>
          </a:p>
          <a:p>
            <a:pPr indent="0" lvl="0" marL="0" marR="0" rtl="0" algn="l">
              <a:lnSpc>
                <a:spcPct val="150000"/>
              </a:lnSpc>
              <a:spcBef>
                <a:spcPts val="0"/>
              </a:spcBef>
              <a:spcAft>
                <a:spcPts val="0"/>
              </a:spcAft>
              <a:buNone/>
            </a:pPr>
            <a:r>
              <a:rPr lang="en" sz="1200">
                <a:solidFill>
                  <a:srgbClr val="0F4662"/>
                </a:solidFill>
                <a:latin typeface="Times New Roman"/>
                <a:ea typeface="Times New Roman"/>
                <a:cs typeface="Times New Roman"/>
                <a:sym typeface="Times New Roman"/>
              </a:rPr>
              <a:t>Invest strategically to position Washington State as a leader in transportation electrification.</a:t>
            </a:r>
            <a:endParaRPr sz="400">
              <a:solidFill>
                <a:srgbClr val="0F466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nvSpPr>
        <p:spPr>
          <a:xfrm>
            <a:off x="1721355" y="1684832"/>
            <a:ext cx="5701290" cy="1592861"/>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1" lang="en" sz="9300">
                <a:solidFill>
                  <a:srgbClr val="0F4662"/>
                </a:solidFill>
                <a:latin typeface="Cormorant Garamond"/>
                <a:ea typeface="Cormorant Garamond"/>
                <a:cs typeface="Cormorant Garamond"/>
                <a:sym typeface="Cormorant Garamond"/>
              </a:rPr>
              <a:t>Thank you</a:t>
            </a:r>
            <a:endParaRPr sz="700"/>
          </a:p>
        </p:txBody>
      </p:sp>
      <p:cxnSp>
        <p:nvCxnSpPr>
          <p:cNvPr id="283" name="Google Shape;283;p40"/>
          <p:cNvCxnSpPr/>
          <p:nvPr/>
        </p:nvCxnSpPr>
        <p:spPr>
          <a:xfrm>
            <a:off x="2948940" y="1107542"/>
            <a:ext cx="3246120" cy="0"/>
          </a:xfrm>
          <a:prstGeom prst="straightConnector1">
            <a:avLst/>
          </a:prstGeom>
          <a:noFill/>
          <a:ln cap="flat" cmpd="sng" w="76200">
            <a:solidFill>
              <a:srgbClr val="0F4662"/>
            </a:solidFill>
            <a:prstDash val="solid"/>
            <a:round/>
            <a:headEnd len="sm" w="sm" type="none"/>
            <a:tailEnd len="sm" w="sm" type="none"/>
          </a:ln>
        </p:spPr>
      </p:cxnSp>
      <p:sp>
        <p:nvSpPr>
          <p:cNvPr id="284" name="Google Shape;284;p40"/>
          <p:cNvSpPr/>
          <p:nvPr/>
        </p:nvSpPr>
        <p:spPr>
          <a:xfrm>
            <a:off x="4152001" y="558333"/>
            <a:ext cx="839999" cy="124950"/>
          </a:xfrm>
          <a:custGeom>
            <a:rect b="b" l="l" r="r" t="t"/>
            <a:pathLst>
              <a:path extrusionOk="0" h="249900" w="1679997">
                <a:moveTo>
                  <a:pt x="0" y="0"/>
                </a:moveTo>
                <a:lnTo>
                  <a:pt x="1679998" y="0"/>
                </a:lnTo>
                <a:lnTo>
                  <a:pt x="1679998" y="249899"/>
                </a:lnTo>
                <a:lnTo>
                  <a:pt x="0" y="249899"/>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entury Gothic"/>
              <a:ea typeface="Century Gothic"/>
              <a:cs typeface="Century Gothic"/>
              <a:sym typeface="Century Gothic"/>
            </a:endParaRPr>
          </a:p>
        </p:txBody>
      </p:sp>
      <p:cxnSp>
        <p:nvCxnSpPr>
          <p:cNvPr id="285" name="Google Shape;285;p40"/>
          <p:cNvCxnSpPr/>
          <p:nvPr/>
        </p:nvCxnSpPr>
        <p:spPr>
          <a:xfrm>
            <a:off x="2948940" y="4079942"/>
            <a:ext cx="3246120" cy="0"/>
          </a:xfrm>
          <a:prstGeom prst="straightConnector1">
            <a:avLst/>
          </a:prstGeom>
          <a:noFill/>
          <a:ln cap="flat" cmpd="sng" w="76200">
            <a:solidFill>
              <a:srgbClr val="0F4662"/>
            </a:solidFill>
            <a:prstDash val="solid"/>
            <a:round/>
            <a:headEnd len="sm" w="sm" type="none"/>
            <a:tailEnd len="sm" w="sm" type="none"/>
          </a:ln>
        </p:spPr>
      </p:cxnSp>
      <p:sp>
        <p:nvSpPr>
          <p:cNvPr id="286" name="Google Shape;286;p40"/>
          <p:cNvSpPr/>
          <p:nvPr/>
        </p:nvSpPr>
        <p:spPr>
          <a:xfrm>
            <a:off x="4152001" y="4504200"/>
            <a:ext cx="839999" cy="124950"/>
          </a:xfrm>
          <a:custGeom>
            <a:rect b="b" l="l" r="r" t="t"/>
            <a:pathLst>
              <a:path extrusionOk="0" h="249900" w="1679997">
                <a:moveTo>
                  <a:pt x="0" y="0"/>
                </a:moveTo>
                <a:lnTo>
                  <a:pt x="1679998" y="0"/>
                </a:lnTo>
                <a:lnTo>
                  <a:pt x="1679998" y="249900"/>
                </a:lnTo>
                <a:lnTo>
                  <a:pt x="0" y="249900"/>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5110016" y="1521787"/>
            <a:ext cx="3913285" cy="2322798"/>
          </a:xfrm>
          <a:custGeom>
            <a:rect b="b" l="l" r="r" t="t"/>
            <a:pathLst>
              <a:path extrusionOk="0" h="6407718" w="9153883">
                <a:moveTo>
                  <a:pt x="0" y="0"/>
                </a:moveTo>
                <a:lnTo>
                  <a:pt x="9153883" y="0"/>
                </a:lnTo>
                <a:lnTo>
                  <a:pt x="9153883" y="6407718"/>
                </a:lnTo>
                <a:lnTo>
                  <a:pt x="0" y="6407718"/>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79" name="Google Shape;79;p15"/>
          <p:cNvSpPr txBox="1"/>
          <p:nvPr/>
        </p:nvSpPr>
        <p:spPr>
          <a:xfrm>
            <a:off x="183025" y="710875"/>
            <a:ext cx="4773600" cy="4186500"/>
          </a:xfrm>
          <a:prstGeom prst="rect">
            <a:avLst/>
          </a:prstGeom>
          <a:noFill/>
          <a:ln>
            <a:noFill/>
          </a:ln>
        </p:spPr>
        <p:txBody>
          <a:bodyPr anchorCtr="0" anchor="t" bIns="0" lIns="0" spcFirstLastPara="1" rIns="0" wrap="square" tIns="0">
            <a:spAutoFit/>
          </a:bodyPr>
          <a:lstStyle/>
          <a:p>
            <a:pPr indent="-158750" lvl="1" marL="330200" marR="0" rtl="0" algn="l">
              <a:lnSpc>
                <a:spcPct val="153250"/>
              </a:lnSpc>
              <a:spcBef>
                <a:spcPts val="0"/>
              </a:spcBef>
              <a:spcAft>
                <a:spcPts val="0"/>
              </a:spcAft>
              <a:buClr>
                <a:srgbClr val="0F4662"/>
              </a:buClr>
              <a:buSzPts val="1300"/>
              <a:buFont typeface="Arial"/>
              <a:buChar char="•"/>
            </a:pPr>
            <a:r>
              <a:rPr b="1" i="0" lang="en" sz="1300" u="none" cap="none" strike="noStrike">
                <a:solidFill>
                  <a:srgbClr val="0F4662"/>
                </a:solidFill>
                <a:latin typeface="Times New Roman"/>
                <a:ea typeface="Times New Roman"/>
                <a:cs typeface="Times New Roman"/>
                <a:sym typeface="Times New Roman"/>
              </a:rPr>
              <a:t>Federal Investments</a:t>
            </a:r>
            <a:r>
              <a:rPr b="0" i="0" lang="en" sz="1300" u="none" cap="none" strike="noStrike">
                <a:solidFill>
                  <a:srgbClr val="0F4662"/>
                </a:solidFill>
                <a:latin typeface="Times New Roman"/>
                <a:ea typeface="Times New Roman"/>
                <a:cs typeface="Times New Roman"/>
                <a:sym typeface="Times New Roman"/>
              </a:rPr>
              <a:t>: The Biden-Harris Administration is expanding EV infrastructure with a $521 million grant for 9,200 charging ports across 29 states, doubling U.S. public chargers to over 192,000 under the Bipartisan Infrastructure Law.</a:t>
            </a:r>
            <a:endParaRPr sz="1300">
              <a:solidFill>
                <a:srgbClr val="0F4662"/>
              </a:solidFill>
            </a:endParaRPr>
          </a:p>
          <a:p>
            <a:pPr indent="-158750" lvl="1" marL="330200" marR="0" rtl="0" algn="l">
              <a:lnSpc>
                <a:spcPct val="153250"/>
              </a:lnSpc>
              <a:spcBef>
                <a:spcPts val="0"/>
              </a:spcBef>
              <a:spcAft>
                <a:spcPts val="0"/>
              </a:spcAft>
              <a:buClr>
                <a:srgbClr val="0F4662"/>
              </a:buClr>
              <a:buSzPts val="1300"/>
              <a:buFont typeface="Arial"/>
              <a:buChar char="•"/>
            </a:pPr>
            <a:r>
              <a:rPr b="1" i="0" lang="en" sz="1300" u="none" cap="none" strike="noStrike">
                <a:solidFill>
                  <a:srgbClr val="0F4662"/>
                </a:solidFill>
                <a:latin typeface="Times New Roman"/>
                <a:ea typeface="Times New Roman"/>
                <a:cs typeface="Times New Roman"/>
                <a:sym typeface="Times New Roman"/>
              </a:rPr>
              <a:t>State-Level Commitments</a:t>
            </a:r>
            <a:r>
              <a:rPr b="0" i="0" lang="en" sz="1300" u="none" cap="none" strike="noStrike">
                <a:solidFill>
                  <a:srgbClr val="0F4662"/>
                </a:solidFill>
                <a:latin typeface="Times New Roman"/>
                <a:ea typeface="Times New Roman"/>
                <a:cs typeface="Times New Roman"/>
                <a:sym typeface="Times New Roman"/>
              </a:rPr>
              <a:t>: Washington State awarded $85 million in 2024 to build 5,000 EV chargers, focusing on equitable access for underserved communities.</a:t>
            </a:r>
            <a:endParaRPr sz="1300">
              <a:solidFill>
                <a:srgbClr val="0F4662"/>
              </a:solidFill>
            </a:endParaRPr>
          </a:p>
          <a:p>
            <a:pPr indent="-158750" lvl="1" marL="330200" marR="0" rtl="0" algn="l">
              <a:lnSpc>
                <a:spcPct val="153250"/>
              </a:lnSpc>
              <a:spcBef>
                <a:spcPts val="0"/>
              </a:spcBef>
              <a:spcAft>
                <a:spcPts val="0"/>
              </a:spcAft>
              <a:buClr>
                <a:srgbClr val="0F4662"/>
              </a:buClr>
              <a:buSzPts val="1300"/>
              <a:buFont typeface="Arial"/>
              <a:buChar char="•"/>
            </a:pPr>
            <a:r>
              <a:rPr b="1" i="0" lang="en" sz="1300" u="none" cap="none" strike="noStrike">
                <a:solidFill>
                  <a:srgbClr val="0F4662"/>
                </a:solidFill>
                <a:latin typeface="Times New Roman"/>
                <a:ea typeface="Times New Roman"/>
                <a:cs typeface="Times New Roman"/>
                <a:sym typeface="Times New Roman"/>
              </a:rPr>
              <a:t>NEVI Program in Washington</a:t>
            </a:r>
            <a:r>
              <a:rPr b="0" i="0" lang="en" sz="1300" u="none" cap="none" strike="noStrike">
                <a:solidFill>
                  <a:srgbClr val="0F4662"/>
                </a:solidFill>
                <a:latin typeface="Times New Roman"/>
                <a:ea typeface="Times New Roman"/>
                <a:cs typeface="Times New Roman"/>
                <a:sym typeface="Times New Roman"/>
              </a:rPr>
              <a:t>: Washington will receive $71 million over five years to establish fast-charging stations along major highways.</a:t>
            </a:r>
            <a:endParaRPr sz="1300">
              <a:solidFill>
                <a:srgbClr val="0F4662"/>
              </a:solidFill>
            </a:endParaRPr>
          </a:p>
          <a:p>
            <a:pPr indent="-158750" lvl="1" marL="330200" marR="0" rtl="0" algn="l">
              <a:lnSpc>
                <a:spcPct val="153250"/>
              </a:lnSpc>
              <a:spcBef>
                <a:spcPts val="0"/>
              </a:spcBef>
              <a:spcAft>
                <a:spcPts val="0"/>
              </a:spcAft>
              <a:buClr>
                <a:srgbClr val="0F4662"/>
              </a:buClr>
              <a:buSzPts val="1300"/>
              <a:buFont typeface="Arial"/>
              <a:buChar char="•"/>
            </a:pPr>
            <a:r>
              <a:rPr b="1" i="0" lang="en" sz="1300" u="none" cap="none" strike="noStrike">
                <a:solidFill>
                  <a:srgbClr val="0F4662"/>
                </a:solidFill>
                <a:latin typeface="Times New Roman"/>
                <a:ea typeface="Times New Roman"/>
                <a:cs typeface="Times New Roman"/>
                <a:sym typeface="Times New Roman"/>
              </a:rPr>
              <a:t>Automaker Commitments</a:t>
            </a:r>
            <a:r>
              <a:rPr b="0" i="0" lang="en" sz="1300" u="none" cap="none" strike="noStrike">
                <a:solidFill>
                  <a:srgbClr val="0F4662"/>
                </a:solidFill>
                <a:latin typeface="Times New Roman"/>
                <a:ea typeface="Times New Roman"/>
                <a:cs typeface="Times New Roman"/>
                <a:sym typeface="Times New Roman"/>
              </a:rPr>
              <a:t>: Ford, GM, and Nissan are shifting to full EV production within the next decade, transforming transportation.</a:t>
            </a:r>
            <a:endParaRPr sz="1300">
              <a:solidFill>
                <a:srgbClr val="0F4662"/>
              </a:solidFill>
            </a:endParaRPr>
          </a:p>
          <a:p>
            <a:pPr indent="0" lvl="0" marL="0" marR="0" rtl="0" algn="l">
              <a:lnSpc>
                <a:spcPct val="153250"/>
              </a:lnSpc>
              <a:spcBef>
                <a:spcPts val="0"/>
              </a:spcBef>
              <a:spcAft>
                <a:spcPts val="0"/>
              </a:spcAft>
              <a:buNone/>
            </a:pPr>
            <a:r>
              <a:t/>
            </a:r>
            <a:endParaRPr sz="1300">
              <a:solidFill>
                <a:srgbClr val="0F4662"/>
              </a:solidFill>
              <a:latin typeface="Times New Roman"/>
              <a:ea typeface="Times New Roman"/>
              <a:cs typeface="Times New Roman"/>
              <a:sym typeface="Times New Roman"/>
            </a:endParaRPr>
          </a:p>
        </p:txBody>
      </p:sp>
      <p:sp>
        <p:nvSpPr>
          <p:cNvPr id="80" name="Google Shape;80;p15"/>
          <p:cNvSpPr txBox="1"/>
          <p:nvPr/>
        </p:nvSpPr>
        <p:spPr>
          <a:xfrm>
            <a:off x="2185200" y="46415"/>
            <a:ext cx="4773600" cy="461700"/>
          </a:xfrm>
          <a:prstGeom prst="rect">
            <a:avLst/>
          </a:prstGeom>
          <a:noFill/>
          <a:ln>
            <a:noFill/>
          </a:ln>
        </p:spPr>
        <p:txBody>
          <a:bodyPr anchorCtr="0" anchor="t" bIns="0" lIns="0" spcFirstLastPara="1" rIns="0" wrap="square" tIns="0">
            <a:spAutoFit/>
          </a:bodyPr>
          <a:lstStyle/>
          <a:p>
            <a:pPr indent="0" lvl="0" marL="0" marR="0" rtl="0" algn="ctr">
              <a:lnSpc>
                <a:spcPct val="136083"/>
              </a:lnSpc>
              <a:spcBef>
                <a:spcPts val="0"/>
              </a:spcBef>
              <a:spcAft>
                <a:spcPts val="0"/>
              </a:spcAft>
              <a:buNone/>
            </a:pPr>
            <a:r>
              <a:rPr lang="en" sz="3000" u="sng">
                <a:solidFill>
                  <a:srgbClr val="0F4662"/>
                </a:solidFill>
                <a:latin typeface="Algerian"/>
                <a:ea typeface="Algerian"/>
                <a:cs typeface="Algerian"/>
                <a:sym typeface="Algerian"/>
              </a:rPr>
              <a:t>Motivation</a:t>
            </a:r>
            <a:endParaRPr sz="700">
              <a:solidFill>
                <a:srgbClr val="0F466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p:nvPr/>
        </p:nvSpPr>
        <p:spPr>
          <a:xfrm>
            <a:off x="1103745" y="1138921"/>
            <a:ext cx="6936511" cy="3221616"/>
          </a:xfrm>
          <a:custGeom>
            <a:rect b="b" l="l" r="r" t="t"/>
            <a:pathLst>
              <a:path extrusionOk="0" h="6443231" w="13873022">
                <a:moveTo>
                  <a:pt x="0" y="0"/>
                </a:moveTo>
                <a:lnTo>
                  <a:pt x="13873022" y="0"/>
                </a:lnTo>
                <a:lnTo>
                  <a:pt x="13873022" y="6443231"/>
                </a:lnTo>
                <a:lnTo>
                  <a:pt x="0" y="6443231"/>
                </a:lnTo>
                <a:lnTo>
                  <a:pt x="0" y="0"/>
                </a:lnTo>
                <a:close/>
              </a:path>
            </a:pathLst>
          </a:custGeom>
          <a:blipFill rotWithShape="1">
            <a:blip r:embed="rId3">
              <a:alphaModFix/>
            </a:blip>
            <a:stretch>
              <a:fillRect b="-10325" l="0" r="0" t="-1094"/>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87" name="Google Shape;87;p16"/>
          <p:cNvSpPr txBox="1"/>
          <p:nvPr/>
        </p:nvSpPr>
        <p:spPr>
          <a:xfrm>
            <a:off x="3162300" y="476250"/>
            <a:ext cx="4773600" cy="1090200"/>
          </a:xfrm>
          <a:prstGeom prst="rect">
            <a:avLst/>
          </a:prstGeom>
          <a:noFill/>
          <a:ln>
            <a:noFill/>
          </a:ln>
        </p:spPr>
        <p:txBody>
          <a:bodyPr anchorCtr="0" anchor="t" bIns="0" lIns="0" spcFirstLastPara="1" rIns="0" wrap="square" tIns="0">
            <a:spAutoFit/>
          </a:bodyPr>
          <a:lstStyle/>
          <a:p>
            <a:pPr indent="0" lvl="0" marL="0" marR="0" rtl="0" algn="l">
              <a:lnSpc>
                <a:spcPct val="136083"/>
              </a:lnSpc>
              <a:spcBef>
                <a:spcPts val="0"/>
              </a:spcBef>
              <a:spcAft>
                <a:spcPts val="0"/>
              </a:spcAft>
              <a:buNone/>
            </a:pPr>
            <a:r>
              <a:rPr lang="en" sz="3000" u="sng">
                <a:solidFill>
                  <a:srgbClr val="0F4662"/>
                </a:solidFill>
                <a:latin typeface="Algerian"/>
                <a:ea typeface="Algerian"/>
                <a:cs typeface="Algerian"/>
                <a:sym typeface="Algerian"/>
              </a:rPr>
              <a:t>Business Goal</a:t>
            </a:r>
            <a:endParaRPr sz="700">
              <a:solidFill>
                <a:srgbClr val="0F4662"/>
              </a:solidFill>
            </a:endParaRPr>
          </a:p>
          <a:p>
            <a:pPr indent="0" lvl="0" marL="0" marR="0" rtl="0" algn="l">
              <a:lnSpc>
                <a:spcPct val="136083"/>
              </a:lnSpc>
              <a:spcBef>
                <a:spcPts val="0"/>
              </a:spcBef>
              <a:spcAft>
                <a:spcPts val="0"/>
              </a:spcAft>
              <a:buNone/>
            </a:pPr>
            <a:r>
              <a:t/>
            </a:r>
            <a:endParaRPr sz="3000" u="sng">
              <a:solidFill>
                <a:srgbClr val="0F4662"/>
              </a:solidFill>
              <a:latin typeface="Algerian"/>
              <a:ea typeface="Algerian"/>
              <a:cs typeface="Algerian"/>
              <a:sym typeface="Algeri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633175" y="731287"/>
            <a:ext cx="7877651" cy="3680926"/>
          </a:xfrm>
          <a:custGeom>
            <a:rect b="b" l="l" r="r" t="t"/>
            <a:pathLst>
              <a:path extrusionOk="0" h="9378156" w="16672277">
                <a:moveTo>
                  <a:pt x="0" y="0"/>
                </a:moveTo>
                <a:lnTo>
                  <a:pt x="16672277" y="0"/>
                </a:lnTo>
                <a:lnTo>
                  <a:pt x="16672277" y="9378155"/>
                </a:lnTo>
                <a:lnTo>
                  <a:pt x="0" y="9378155"/>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nvSpPr>
        <p:spPr>
          <a:xfrm>
            <a:off x="647700" y="1428750"/>
            <a:ext cx="3731700" cy="2937600"/>
          </a:xfrm>
          <a:prstGeom prst="rect">
            <a:avLst/>
          </a:prstGeom>
          <a:noFill/>
          <a:ln>
            <a:noFill/>
          </a:ln>
        </p:spPr>
        <p:txBody>
          <a:bodyPr anchorCtr="0" anchor="t" bIns="0" lIns="0" spcFirstLastPara="1" rIns="0" wrap="square" tIns="0">
            <a:spAutoFit/>
          </a:bodyPr>
          <a:lstStyle/>
          <a:p>
            <a:pPr indent="0" lvl="0" marL="0" marR="0" rtl="0" algn="l">
              <a:lnSpc>
                <a:spcPct val="140357"/>
              </a:lnSpc>
              <a:spcBef>
                <a:spcPts val="0"/>
              </a:spcBef>
              <a:spcAft>
                <a:spcPts val="0"/>
              </a:spcAft>
              <a:buNone/>
            </a:pPr>
            <a:r>
              <a:rPr b="1" lang="en" sz="1400" u="sng">
                <a:solidFill>
                  <a:srgbClr val="0F4662"/>
                </a:solidFill>
                <a:latin typeface="Times New Roman"/>
                <a:ea typeface="Times New Roman"/>
                <a:cs typeface="Times New Roman"/>
                <a:sym typeface="Times New Roman"/>
              </a:rPr>
              <a:t>Electric Vehicle Title and Registration Data</a:t>
            </a:r>
            <a:endParaRPr sz="700">
              <a:solidFill>
                <a:srgbClr val="0F4662"/>
              </a:solidFill>
            </a:endParaRPr>
          </a:p>
          <a:p>
            <a:pPr indent="0" lvl="0" marL="0" marR="0" rtl="0" algn="l">
              <a:lnSpc>
                <a:spcPct val="140357"/>
              </a:lnSpc>
              <a:spcBef>
                <a:spcPts val="0"/>
              </a:spcBef>
              <a:spcAft>
                <a:spcPts val="0"/>
              </a:spcAft>
              <a:buNone/>
            </a:pPr>
            <a:r>
              <a:rPr b="1" lang="en" sz="1400">
                <a:solidFill>
                  <a:srgbClr val="0F4662"/>
                </a:solidFill>
                <a:latin typeface="Times New Roman"/>
                <a:ea typeface="Times New Roman"/>
                <a:cs typeface="Times New Roman"/>
                <a:sym typeface="Times New Roman"/>
              </a:rPr>
              <a:t>Source</a:t>
            </a:r>
            <a:r>
              <a:rPr lang="en" sz="1400">
                <a:solidFill>
                  <a:srgbClr val="0F4662"/>
                </a:solidFill>
                <a:latin typeface="Times New Roman"/>
                <a:ea typeface="Times New Roman"/>
                <a:cs typeface="Times New Roman"/>
                <a:sym typeface="Times New Roman"/>
              </a:rPr>
              <a:t>: Data.gov (Washington State)</a:t>
            </a:r>
            <a:endParaRPr sz="700">
              <a:solidFill>
                <a:srgbClr val="0F4662"/>
              </a:solidFill>
            </a:endParaRPr>
          </a:p>
          <a:p>
            <a:pPr indent="0" lvl="0" marL="0" marR="0" rtl="0" algn="l">
              <a:lnSpc>
                <a:spcPct val="140357"/>
              </a:lnSpc>
              <a:spcBef>
                <a:spcPts val="0"/>
              </a:spcBef>
              <a:spcAft>
                <a:spcPts val="0"/>
              </a:spcAft>
              <a:buNone/>
            </a:pPr>
            <a:r>
              <a:rPr b="1" lang="en" sz="1400">
                <a:solidFill>
                  <a:srgbClr val="0F4662"/>
                </a:solidFill>
                <a:latin typeface="Times New Roman"/>
                <a:ea typeface="Times New Roman"/>
                <a:cs typeface="Times New Roman"/>
                <a:sym typeface="Times New Roman"/>
              </a:rPr>
              <a:t>Time Period</a:t>
            </a:r>
            <a:r>
              <a:rPr lang="en" sz="1400">
                <a:solidFill>
                  <a:srgbClr val="0F4662"/>
                </a:solidFill>
                <a:latin typeface="Times New Roman"/>
                <a:ea typeface="Times New Roman"/>
                <a:cs typeface="Times New Roman"/>
                <a:sym typeface="Times New Roman"/>
              </a:rPr>
              <a:t>: 2010 to 2024</a:t>
            </a:r>
            <a:endParaRPr sz="700">
              <a:solidFill>
                <a:srgbClr val="0F4662"/>
              </a:solidFill>
            </a:endParaRPr>
          </a:p>
          <a:p>
            <a:pPr indent="0" lvl="0" marL="0" marR="0" rtl="0" algn="l">
              <a:lnSpc>
                <a:spcPct val="140357"/>
              </a:lnSpc>
              <a:spcBef>
                <a:spcPts val="0"/>
              </a:spcBef>
              <a:spcAft>
                <a:spcPts val="0"/>
              </a:spcAft>
              <a:buNone/>
            </a:pPr>
            <a:r>
              <a:rPr b="1" lang="en" sz="1400">
                <a:solidFill>
                  <a:srgbClr val="0F4662"/>
                </a:solidFill>
                <a:latin typeface="Times New Roman"/>
                <a:ea typeface="Times New Roman"/>
                <a:cs typeface="Times New Roman"/>
                <a:sym typeface="Times New Roman"/>
              </a:rPr>
              <a:t>Total Records</a:t>
            </a:r>
            <a:r>
              <a:rPr lang="en" sz="1400">
                <a:solidFill>
                  <a:srgbClr val="0F4662"/>
                </a:solidFill>
                <a:latin typeface="Times New Roman"/>
                <a:ea typeface="Times New Roman"/>
                <a:cs typeface="Times New Roman"/>
                <a:sym typeface="Times New Roman"/>
              </a:rPr>
              <a:t>: 1,048,576 title and registration transactions</a:t>
            </a:r>
            <a:endParaRPr sz="700">
              <a:solidFill>
                <a:srgbClr val="0F4662"/>
              </a:solidFill>
            </a:endParaRPr>
          </a:p>
          <a:p>
            <a:pPr indent="0" lvl="0" marL="0" marR="0" rtl="0" algn="l">
              <a:lnSpc>
                <a:spcPct val="140357"/>
              </a:lnSpc>
              <a:spcBef>
                <a:spcPts val="0"/>
              </a:spcBef>
              <a:spcAft>
                <a:spcPts val="0"/>
              </a:spcAft>
              <a:buNone/>
            </a:pPr>
            <a:r>
              <a:rPr b="1" lang="en" sz="1400">
                <a:solidFill>
                  <a:srgbClr val="0F4662"/>
                </a:solidFill>
                <a:latin typeface="Times New Roman"/>
                <a:ea typeface="Times New Roman"/>
                <a:cs typeface="Times New Roman"/>
                <a:sym typeface="Times New Roman"/>
              </a:rPr>
              <a:t>Features</a:t>
            </a:r>
            <a:r>
              <a:rPr lang="en" sz="1400">
                <a:solidFill>
                  <a:srgbClr val="0F4662"/>
                </a:solidFill>
                <a:latin typeface="Times New Roman"/>
                <a:ea typeface="Times New Roman"/>
                <a:cs typeface="Times New Roman"/>
                <a:sym typeface="Times New Roman"/>
              </a:rPr>
              <a:t>: 33 attributes related to electric vehicle registrations</a:t>
            </a:r>
            <a:endParaRPr sz="700">
              <a:solidFill>
                <a:srgbClr val="0F4662"/>
              </a:solidFill>
            </a:endParaRPr>
          </a:p>
          <a:p>
            <a:pPr indent="0" lvl="0" marL="0" marR="0" rtl="0" algn="l">
              <a:lnSpc>
                <a:spcPct val="140357"/>
              </a:lnSpc>
              <a:spcBef>
                <a:spcPts val="0"/>
              </a:spcBef>
              <a:spcAft>
                <a:spcPts val="0"/>
              </a:spcAft>
              <a:buNone/>
            </a:pPr>
            <a:r>
              <a:rPr b="1" lang="en" sz="1400">
                <a:solidFill>
                  <a:srgbClr val="0F4662"/>
                </a:solidFill>
                <a:latin typeface="Times New Roman"/>
                <a:ea typeface="Times New Roman"/>
                <a:cs typeface="Times New Roman"/>
                <a:sym typeface="Times New Roman"/>
              </a:rPr>
              <a:t>Purpose</a:t>
            </a:r>
            <a:r>
              <a:rPr lang="en" sz="1400">
                <a:solidFill>
                  <a:srgbClr val="0F4662"/>
                </a:solidFill>
                <a:latin typeface="Times New Roman"/>
                <a:ea typeface="Times New Roman"/>
                <a:cs typeface="Times New Roman"/>
                <a:sym typeface="Times New Roman"/>
              </a:rPr>
              <a:t>:Track electric vehicle registrations over time to identify adoption trends by year and region </a:t>
            </a:r>
            <a:endParaRPr sz="700">
              <a:solidFill>
                <a:srgbClr val="0F4662"/>
              </a:solidFill>
            </a:endParaRPr>
          </a:p>
          <a:p>
            <a:pPr indent="0" lvl="0" marL="0" marR="0" rtl="0" algn="l">
              <a:lnSpc>
                <a:spcPct val="140357"/>
              </a:lnSpc>
              <a:spcBef>
                <a:spcPts val="0"/>
              </a:spcBef>
              <a:spcAft>
                <a:spcPts val="0"/>
              </a:spcAft>
              <a:buNone/>
            </a:pPr>
            <a:r>
              <a:t/>
            </a:r>
            <a:endParaRPr sz="1400">
              <a:solidFill>
                <a:srgbClr val="0F4662"/>
              </a:solidFill>
              <a:latin typeface="Times New Roman"/>
              <a:ea typeface="Times New Roman"/>
              <a:cs typeface="Times New Roman"/>
              <a:sym typeface="Times New Roman"/>
            </a:endParaRPr>
          </a:p>
        </p:txBody>
      </p:sp>
      <p:sp>
        <p:nvSpPr>
          <p:cNvPr id="100" name="Google Shape;100;p18"/>
          <p:cNvSpPr txBox="1"/>
          <p:nvPr/>
        </p:nvSpPr>
        <p:spPr>
          <a:xfrm>
            <a:off x="3314700" y="476250"/>
            <a:ext cx="4773600" cy="461700"/>
          </a:xfrm>
          <a:prstGeom prst="rect">
            <a:avLst/>
          </a:prstGeom>
          <a:noFill/>
          <a:ln>
            <a:noFill/>
          </a:ln>
        </p:spPr>
        <p:txBody>
          <a:bodyPr anchorCtr="0" anchor="t" bIns="0" lIns="0" spcFirstLastPara="1" rIns="0" wrap="square" tIns="0">
            <a:spAutoFit/>
          </a:bodyPr>
          <a:lstStyle/>
          <a:p>
            <a:pPr indent="0" lvl="0" marL="0" marR="0" rtl="0" algn="l">
              <a:lnSpc>
                <a:spcPct val="136083"/>
              </a:lnSpc>
              <a:spcBef>
                <a:spcPts val="0"/>
              </a:spcBef>
              <a:spcAft>
                <a:spcPts val="0"/>
              </a:spcAft>
              <a:buNone/>
            </a:pPr>
            <a:r>
              <a:rPr lang="en" sz="3000" u="sng">
                <a:solidFill>
                  <a:srgbClr val="0F4662"/>
                </a:solidFill>
                <a:latin typeface="Algerian"/>
                <a:ea typeface="Algerian"/>
                <a:cs typeface="Algerian"/>
                <a:sym typeface="Algerian"/>
              </a:rPr>
              <a:t>Data Source</a:t>
            </a:r>
            <a:endParaRPr sz="700">
              <a:solidFill>
                <a:srgbClr val="0F4662"/>
              </a:solidFill>
            </a:endParaRPr>
          </a:p>
        </p:txBody>
      </p:sp>
      <p:sp>
        <p:nvSpPr>
          <p:cNvPr id="101" name="Google Shape;101;p18"/>
          <p:cNvSpPr txBox="1"/>
          <p:nvPr/>
        </p:nvSpPr>
        <p:spPr>
          <a:xfrm>
            <a:off x="5123942" y="1397491"/>
            <a:ext cx="3279000" cy="2956200"/>
          </a:xfrm>
          <a:prstGeom prst="rect">
            <a:avLst/>
          </a:prstGeom>
          <a:noFill/>
          <a:ln>
            <a:noFill/>
          </a:ln>
        </p:spPr>
        <p:txBody>
          <a:bodyPr anchorCtr="0" anchor="t" bIns="0" lIns="0" spcFirstLastPara="1" rIns="0" wrap="square" tIns="0">
            <a:spAutoFit/>
          </a:bodyPr>
          <a:lstStyle/>
          <a:p>
            <a:pPr indent="0" lvl="0" marL="0" marR="0" rtl="0" algn="l">
              <a:lnSpc>
                <a:spcPct val="141321"/>
              </a:lnSpc>
              <a:spcBef>
                <a:spcPts val="0"/>
              </a:spcBef>
              <a:spcAft>
                <a:spcPts val="0"/>
              </a:spcAft>
              <a:buNone/>
            </a:pPr>
            <a:r>
              <a:rPr b="1" lang="en" sz="1400" u="sng">
                <a:solidFill>
                  <a:srgbClr val="0F4662"/>
                </a:solidFill>
                <a:latin typeface="Times New Roman"/>
                <a:ea typeface="Times New Roman"/>
                <a:cs typeface="Times New Roman"/>
                <a:sym typeface="Times New Roman"/>
              </a:rPr>
              <a:t>Charging Station Data</a:t>
            </a:r>
            <a:endParaRPr sz="700">
              <a:solidFill>
                <a:srgbClr val="0F4662"/>
              </a:solidFill>
            </a:endParaRPr>
          </a:p>
          <a:p>
            <a:pPr indent="0" lvl="0" marL="0" marR="0" rtl="0" algn="l">
              <a:lnSpc>
                <a:spcPct val="141321"/>
              </a:lnSpc>
              <a:spcBef>
                <a:spcPts val="0"/>
              </a:spcBef>
              <a:spcAft>
                <a:spcPts val="0"/>
              </a:spcAft>
              <a:buNone/>
            </a:pPr>
            <a:r>
              <a:rPr b="1" lang="en" sz="1400">
                <a:solidFill>
                  <a:srgbClr val="0F4662"/>
                </a:solidFill>
                <a:latin typeface="Times New Roman"/>
                <a:ea typeface="Times New Roman"/>
                <a:cs typeface="Times New Roman"/>
                <a:sym typeface="Times New Roman"/>
              </a:rPr>
              <a:t>Source</a:t>
            </a:r>
            <a:r>
              <a:rPr lang="en" sz="1400">
                <a:solidFill>
                  <a:srgbClr val="0F4662"/>
                </a:solidFill>
                <a:latin typeface="Times New Roman"/>
                <a:ea typeface="Times New Roman"/>
                <a:cs typeface="Times New Roman"/>
                <a:sym typeface="Times New Roman"/>
              </a:rPr>
              <a:t>: National Renewable Energy Laboratory (NREL) API</a:t>
            </a:r>
            <a:endParaRPr sz="700">
              <a:solidFill>
                <a:srgbClr val="0F4662"/>
              </a:solidFill>
            </a:endParaRPr>
          </a:p>
          <a:p>
            <a:pPr indent="0" lvl="0" marL="0" marR="0" rtl="0" algn="l">
              <a:lnSpc>
                <a:spcPct val="141321"/>
              </a:lnSpc>
              <a:spcBef>
                <a:spcPts val="0"/>
              </a:spcBef>
              <a:spcAft>
                <a:spcPts val="0"/>
              </a:spcAft>
              <a:buNone/>
            </a:pPr>
            <a:r>
              <a:rPr b="1" lang="en" sz="1400">
                <a:solidFill>
                  <a:srgbClr val="0F4662"/>
                </a:solidFill>
                <a:latin typeface="Times New Roman"/>
                <a:ea typeface="Times New Roman"/>
                <a:cs typeface="Times New Roman"/>
                <a:sym typeface="Times New Roman"/>
              </a:rPr>
              <a:t>Active Charging Stations</a:t>
            </a:r>
            <a:r>
              <a:rPr lang="en" sz="1400">
                <a:solidFill>
                  <a:srgbClr val="0F4662"/>
                </a:solidFill>
                <a:latin typeface="Times New Roman"/>
                <a:ea typeface="Times New Roman"/>
                <a:cs typeface="Times New Roman"/>
                <a:sym typeface="Times New Roman"/>
              </a:rPr>
              <a:t>: 2,759 stations in Washington State as of 2024</a:t>
            </a:r>
            <a:endParaRPr sz="700">
              <a:solidFill>
                <a:srgbClr val="0F4662"/>
              </a:solidFill>
            </a:endParaRPr>
          </a:p>
          <a:p>
            <a:pPr indent="0" lvl="0" marL="0" marR="0" rtl="0" algn="l">
              <a:lnSpc>
                <a:spcPct val="141321"/>
              </a:lnSpc>
              <a:spcBef>
                <a:spcPts val="0"/>
              </a:spcBef>
              <a:spcAft>
                <a:spcPts val="0"/>
              </a:spcAft>
              <a:buNone/>
            </a:pPr>
            <a:r>
              <a:rPr b="1" lang="en" sz="1400">
                <a:solidFill>
                  <a:srgbClr val="0F4662"/>
                </a:solidFill>
                <a:latin typeface="Times New Roman"/>
                <a:ea typeface="Times New Roman"/>
                <a:cs typeface="Times New Roman"/>
                <a:sym typeface="Times New Roman"/>
              </a:rPr>
              <a:t>Purpose</a:t>
            </a:r>
            <a:r>
              <a:rPr lang="en" sz="1400">
                <a:solidFill>
                  <a:srgbClr val="0F4662"/>
                </a:solidFill>
                <a:latin typeface="Times New Roman"/>
                <a:ea typeface="Times New Roman"/>
                <a:cs typeface="Times New Roman"/>
                <a:sym typeface="Times New Roman"/>
              </a:rPr>
              <a:t>:</a:t>
            </a:r>
            <a:endParaRPr sz="700">
              <a:solidFill>
                <a:srgbClr val="0F4662"/>
              </a:solidFill>
            </a:endParaRPr>
          </a:p>
          <a:p>
            <a:pPr indent="0" lvl="0" marL="0" marR="0" rtl="0" algn="l">
              <a:lnSpc>
                <a:spcPct val="141321"/>
              </a:lnSpc>
              <a:spcBef>
                <a:spcPts val="0"/>
              </a:spcBef>
              <a:spcAft>
                <a:spcPts val="0"/>
              </a:spcAft>
              <a:buNone/>
            </a:pPr>
            <a:r>
              <a:rPr lang="en" sz="1400">
                <a:solidFill>
                  <a:srgbClr val="0F4662"/>
                </a:solidFill>
                <a:latin typeface="Times New Roman"/>
                <a:ea typeface="Times New Roman"/>
                <a:cs typeface="Times New Roman"/>
                <a:sym typeface="Times New Roman"/>
              </a:rPr>
              <a:t>Assess the adequacy of charging infrastructure relative to the growth in EV registrations.</a:t>
            </a:r>
            <a:endParaRPr sz="700">
              <a:solidFill>
                <a:srgbClr val="0F4662"/>
              </a:solidFill>
            </a:endParaRPr>
          </a:p>
          <a:p>
            <a:pPr indent="0" lvl="0" marL="0" marR="0" rtl="0" algn="l">
              <a:lnSpc>
                <a:spcPct val="141321"/>
              </a:lnSpc>
              <a:spcBef>
                <a:spcPts val="0"/>
              </a:spcBef>
              <a:spcAft>
                <a:spcPts val="0"/>
              </a:spcAft>
              <a:buNone/>
            </a:pPr>
            <a:r>
              <a:t/>
            </a:r>
            <a:endParaRPr sz="1400">
              <a:solidFill>
                <a:srgbClr val="0F466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p:nvPr/>
        </p:nvSpPr>
        <p:spPr>
          <a:xfrm>
            <a:off x="1" y="853153"/>
            <a:ext cx="5440985" cy="3438674"/>
          </a:xfrm>
          <a:custGeom>
            <a:rect b="b" l="l" r="r" t="t"/>
            <a:pathLst>
              <a:path extrusionOk="0" h="4045499" w="11276653">
                <a:moveTo>
                  <a:pt x="0" y="0"/>
                </a:moveTo>
                <a:lnTo>
                  <a:pt x="11276653" y="0"/>
                </a:lnTo>
                <a:lnTo>
                  <a:pt x="11276653" y="4045499"/>
                </a:lnTo>
                <a:lnTo>
                  <a:pt x="0" y="4045499"/>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07" name="Google Shape;107;p19"/>
          <p:cNvSpPr/>
          <p:nvPr/>
        </p:nvSpPr>
        <p:spPr>
          <a:xfrm>
            <a:off x="5440975" y="853900"/>
            <a:ext cx="3694120" cy="3438759"/>
          </a:xfrm>
          <a:custGeom>
            <a:rect b="b" l="l" r="r" t="t"/>
            <a:pathLst>
              <a:path extrusionOk="0" h="6059488" w="7539021">
                <a:moveTo>
                  <a:pt x="0" y="0"/>
                </a:moveTo>
                <a:lnTo>
                  <a:pt x="7539020" y="0"/>
                </a:lnTo>
                <a:lnTo>
                  <a:pt x="7539020" y="6059488"/>
                </a:lnTo>
                <a:lnTo>
                  <a:pt x="0" y="6059488"/>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p:nvPr/>
        </p:nvSpPr>
        <p:spPr>
          <a:xfrm>
            <a:off x="457200" y="610425"/>
            <a:ext cx="4107852" cy="2365498"/>
          </a:xfrm>
          <a:custGeom>
            <a:rect b="b" l="l" r="r" t="t"/>
            <a:pathLst>
              <a:path extrusionOk="0" h="5437927" w="7238505">
                <a:moveTo>
                  <a:pt x="0" y="0"/>
                </a:moveTo>
                <a:lnTo>
                  <a:pt x="7238505" y="0"/>
                </a:lnTo>
                <a:lnTo>
                  <a:pt x="7238505" y="5437927"/>
                </a:lnTo>
                <a:lnTo>
                  <a:pt x="0" y="5437927"/>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14" name="Google Shape;114;p20"/>
          <p:cNvSpPr/>
          <p:nvPr/>
        </p:nvSpPr>
        <p:spPr>
          <a:xfrm>
            <a:off x="4807675" y="607700"/>
            <a:ext cx="4117594" cy="2370942"/>
          </a:xfrm>
          <a:custGeom>
            <a:rect b="b" l="l" r="r" t="t"/>
            <a:pathLst>
              <a:path extrusionOk="0" h="6118560" w="9253021">
                <a:moveTo>
                  <a:pt x="0" y="0"/>
                </a:moveTo>
                <a:lnTo>
                  <a:pt x="9253021" y="0"/>
                </a:lnTo>
                <a:lnTo>
                  <a:pt x="9253021" y="6118560"/>
                </a:lnTo>
                <a:lnTo>
                  <a:pt x="0" y="6118560"/>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15" name="Google Shape;115;p20"/>
          <p:cNvSpPr txBox="1"/>
          <p:nvPr/>
        </p:nvSpPr>
        <p:spPr>
          <a:xfrm>
            <a:off x="2185200" y="-5"/>
            <a:ext cx="4773600" cy="461700"/>
          </a:xfrm>
          <a:prstGeom prst="rect">
            <a:avLst/>
          </a:prstGeom>
          <a:noFill/>
          <a:ln>
            <a:noFill/>
          </a:ln>
        </p:spPr>
        <p:txBody>
          <a:bodyPr anchorCtr="0" anchor="t" bIns="0" lIns="0" spcFirstLastPara="1" rIns="0" wrap="square" tIns="0">
            <a:spAutoFit/>
          </a:bodyPr>
          <a:lstStyle/>
          <a:p>
            <a:pPr indent="0" lvl="0" marL="0" marR="0" rtl="0" algn="ctr">
              <a:lnSpc>
                <a:spcPct val="136083"/>
              </a:lnSpc>
              <a:spcBef>
                <a:spcPts val="0"/>
              </a:spcBef>
              <a:spcAft>
                <a:spcPts val="0"/>
              </a:spcAft>
              <a:buNone/>
            </a:pPr>
            <a:r>
              <a:rPr lang="en" sz="3000" u="sng">
                <a:solidFill>
                  <a:srgbClr val="0F4662"/>
                </a:solidFill>
                <a:latin typeface="Algerian"/>
                <a:ea typeface="Algerian"/>
                <a:cs typeface="Algerian"/>
                <a:sym typeface="Algerian"/>
              </a:rPr>
              <a:t>Data Exploration</a:t>
            </a:r>
            <a:endParaRPr sz="700">
              <a:solidFill>
                <a:srgbClr val="0F4662"/>
              </a:solidFill>
            </a:endParaRPr>
          </a:p>
        </p:txBody>
      </p:sp>
      <p:sp>
        <p:nvSpPr>
          <p:cNvPr id="116" name="Google Shape;116;p20"/>
          <p:cNvSpPr txBox="1"/>
          <p:nvPr/>
        </p:nvSpPr>
        <p:spPr>
          <a:xfrm>
            <a:off x="318267" y="3126016"/>
            <a:ext cx="4385700" cy="1585500"/>
          </a:xfrm>
          <a:prstGeom prst="rect">
            <a:avLst/>
          </a:prstGeom>
          <a:noFill/>
          <a:ln>
            <a:noFill/>
          </a:ln>
        </p:spPr>
        <p:txBody>
          <a:bodyPr anchorCtr="0" anchor="t" bIns="0" lIns="0" spcFirstLastPara="1" rIns="0" wrap="square" tIns="0">
            <a:spAutoFit/>
          </a:bodyPr>
          <a:lstStyle/>
          <a:p>
            <a:pPr indent="-139700" lvl="1" marL="279400" marR="0" rtl="0" algn="l">
              <a:lnSpc>
                <a:spcPct val="127142"/>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Battery Electric Vehicles (BEV) (75% of data): Fully electric, powered by batteries, and require charging from an electric source.</a:t>
            </a:r>
            <a:endParaRPr sz="700">
              <a:solidFill>
                <a:srgbClr val="0F4662"/>
              </a:solidFill>
            </a:endParaRPr>
          </a:p>
          <a:p>
            <a:pPr indent="-139700" lvl="1" marL="279400" marR="0" rtl="0" algn="l">
              <a:lnSpc>
                <a:spcPct val="127142"/>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Plug-in Hybrid Electric Vehicles (PHEV) (24% of data): Combine a battery-powered motor and a gasoline/diesel engine, and can be charged via an electric source.</a:t>
            </a:r>
            <a:endParaRPr sz="1400">
              <a:solidFill>
                <a:srgbClr val="0F4662"/>
              </a:solidFill>
              <a:latin typeface="Times New Roman"/>
              <a:ea typeface="Times New Roman"/>
              <a:cs typeface="Times New Roman"/>
              <a:sym typeface="Times New Roman"/>
            </a:endParaRPr>
          </a:p>
        </p:txBody>
      </p:sp>
      <p:sp>
        <p:nvSpPr>
          <p:cNvPr id="117" name="Google Shape;117;p20"/>
          <p:cNvSpPr txBox="1"/>
          <p:nvPr/>
        </p:nvSpPr>
        <p:spPr>
          <a:xfrm>
            <a:off x="4673625" y="3084325"/>
            <a:ext cx="4385700" cy="1859400"/>
          </a:xfrm>
          <a:prstGeom prst="rect">
            <a:avLst/>
          </a:prstGeom>
          <a:noFill/>
          <a:ln>
            <a:noFill/>
          </a:ln>
        </p:spPr>
        <p:txBody>
          <a:bodyPr anchorCtr="0" anchor="t" bIns="0" lIns="0" spcFirstLastPara="1" rIns="0" wrap="square" tIns="0">
            <a:spAutoFit/>
          </a:bodyPr>
          <a:lstStyle/>
          <a:p>
            <a:pPr indent="-139700" lvl="1" marL="279400" marR="0" rtl="0" algn="l">
              <a:lnSpc>
                <a:spcPct val="127142"/>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EV growth in Washington State has followed an exponential trend from 2010 to 2024, with strong demand signaling robust investment opportunities in EV infrastructure.</a:t>
            </a:r>
            <a:endParaRPr sz="700">
              <a:solidFill>
                <a:srgbClr val="0F4662"/>
              </a:solidFill>
            </a:endParaRPr>
          </a:p>
          <a:p>
            <a:pPr indent="-139700" lvl="1" marL="279400" marR="0" rtl="0" algn="l">
              <a:lnSpc>
                <a:spcPct val="127142"/>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A 6-month rolling average confirms consistent demand growth, supporting a stable market for EV charging companies.</a:t>
            </a:r>
            <a:endParaRPr sz="1400">
              <a:solidFill>
                <a:srgbClr val="0F466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p:nvPr/>
        </p:nvSpPr>
        <p:spPr>
          <a:xfrm>
            <a:off x="368022" y="630694"/>
            <a:ext cx="4287024" cy="2522381"/>
          </a:xfrm>
          <a:custGeom>
            <a:rect b="b" l="l" r="r" t="t"/>
            <a:pathLst>
              <a:path extrusionOk="0" h="5832094" w="8704618">
                <a:moveTo>
                  <a:pt x="0" y="0"/>
                </a:moveTo>
                <a:lnTo>
                  <a:pt x="8704617" y="0"/>
                </a:lnTo>
                <a:lnTo>
                  <a:pt x="8704617" y="5832094"/>
                </a:lnTo>
                <a:lnTo>
                  <a:pt x="0" y="5832094"/>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24" name="Google Shape;124;p21"/>
          <p:cNvSpPr/>
          <p:nvPr/>
        </p:nvSpPr>
        <p:spPr>
          <a:xfrm>
            <a:off x="4800241" y="566987"/>
            <a:ext cx="4064277" cy="2445526"/>
          </a:xfrm>
          <a:custGeom>
            <a:rect b="b" l="l" r="r" t="t"/>
            <a:pathLst>
              <a:path extrusionOk="0" h="5720529" w="9397173">
                <a:moveTo>
                  <a:pt x="0" y="0"/>
                </a:moveTo>
                <a:lnTo>
                  <a:pt x="9397173" y="0"/>
                </a:lnTo>
                <a:lnTo>
                  <a:pt x="9397173" y="5720528"/>
                </a:lnTo>
                <a:lnTo>
                  <a:pt x="0" y="5720528"/>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rgbClr val="0F4662"/>
              </a:solidFill>
              <a:latin typeface="Century Gothic"/>
              <a:ea typeface="Century Gothic"/>
              <a:cs typeface="Century Gothic"/>
              <a:sym typeface="Century Gothic"/>
            </a:endParaRPr>
          </a:p>
        </p:txBody>
      </p:sp>
      <p:sp>
        <p:nvSpPr>
          <p:cNvPr id="125" name="Google Shape;125;p21"/>
          <p:cNvSpPr txBox="1"/>
          <p:nvPr/>
        </p:nvSpPr>
        <p:spPr>
          <a:xfrm>
            <a:off x="318669" y="3201802"/>
            <a:ext cx="4385700" cy="1859400"/>
          </a:xfrm>
          <a:prstGeom prst="rect">
            <a:avLst/>
          </a:prstGeom>
          <a:noFill/>
          <a:ln>
            <a:noFill/>
          </a:ln>
        </p:spPr>
        <p:txBody>
          <a:bodyPr anchorCtr="0" anchor="t" bIns="0" lIns="0" spcFirstLastPara="1" rIns="0" wrap="square" tIns="0">
            <a:spAutoFit/>
          </a:bodyPr>
          <a:lstStyle/>
          <a:p>
            <a:pPr indent="-139700" lvl="1" marL="279400" marR="0" rtl="0" algn="l">
              <a:lnSpc>
                <a:spcPct val="127142"/>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King County leads in EV adoption with the highest growth rate, driven by Seattle's population and significant contribution to statewide numbers.</a:t>
            </a:r>
            <a:endParaRPr sz="700">
              <a:solidFill>
                <a:srgbClr val="0F4662"/>
              </a:solidFill>
            </a:endParaRPr>
          </a:p>
          <a:p>
            <a:pPr indent="-139700" lvl="1" marL="279400" marR="0" rtl="0" algn="l">
              <a:lnSpc>
                <a:spcPct val="127142"/>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Other counties like Snohomish and Pierce show slower growth, highlighting the need for targeted strategies to boost regional EV adoption.</a:t>
            </a:r>
            <a:endParaRPr sz="700">
              <a:solidFill>
                <a:srgbClr val="0F4662"/>
              </a:solidFill>
            </a:endParaRPr>
          </a:p>
          <a:p>
            <a:pPr indent="0" lvl="0" marL="0" marR="0" rtl="0" algn="l">
              <a:lnSpc>
                <a:spcPct val="127142"/>
              </a:lnSpc>
              <a:spcBef>
                <a:spcPts val="0"/>
              </a:spcBef>
              <a:spcAft>
                <a:spcPts val="0"/>
              </a:spcAft>
              <a:buNone/>
            </a:pPr>
            <a:r>
              <a:t/>
            </a:r>
            <a:endParaRPr sz="1400">
              <a:solidFill>
                <a:srgbClr val="0F4662"/>
              </a:solidFill>
              <a:latin typeface="Times New Roman"/>
              <a:ea typeface="Times New Roman"/>
              <a:cs typeface="Times New Roman"/>
              <a:sym typeface="Times New Roman"/>
            </a:endParaRPr>
          </a:p>
        </p:txBody>
      </p:sp>
      <p:sp>
        <p:nvSpPr>
          <p:cNvPr id="126" name="Google Shape;126;p21"/>
          <p:cNvSpPr txBox="1"/>
          <p:nvPr/>
        </p:nvSpPr>
        <p:spPr>
          <a:xfrm>
            <a:off x="4639513" y="3201802"/>
            <a:ext cx="4385700" cy="1585500"/>
          </a:xfrm>
          <a:prstGeom prst="rect">
            <a:avLst/>
          </a:prstGeom>
          <a:noFill/>
          <a:ln>
            <a:noFill/>
          </a:ln>
        </p:spPr>
        <p:txBody>
          <a:bodyPr anchorCtr="0" anchor="t" bIns="0" lIns="0" spcFirstLastPara="1" rIns="0" wrap="square" tIns="0">
            <a:spAutoFit/>
          </a:bodyPr>
          <a:lstStyle/>
          <a:p>
            <a:pPr indent="-139700" lvl="1" marL="279400" marR="0" rtl="0" algn="l">
              <a:lnSpc>
                <a:spcPct val="127142"/>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Urban areas like Seattle and King County have dense charger networks, while rural and eastern Washington need expansion to meet EV demand.</a:t>
            </a:r>
            <a:endParaRPr sz="700">
              <a:solidFill>
                <a:srgbClr val="0F4662"/>
              </a:solidFill>
            </a:endParaRPr>
          </a:p>
          <a:p>
            <a:pPr indent="-139700" lvl="1" marL="279400" marR="0" rtl="0" algn="l">
              <a:lnSpc>
                <a:spcPct val="127142"/>
              </a:lnSpc>
              <a:spcBef>
                <a:spcPts val="0"/>
              </a:spcBef>
              <a:spcAft>
                <a:spcPts val="0"/>
              </a:spcAft>
              <a:buClr>
                <a:srgbClr val="0F4662"/>
              </a:buClr>
              <a:buSzPts val="1400"/>
              <a:buFont typeface="Arial"/>
              <a:buChar char="•"/>
            </a:pPr>
            <a:r>
              <a:rPr b="0" i="0" lang="en" sz="1400" u="none" cap="none" strike="noStrike">
                <a:solidFill>
                  <a:srgbClr val="0F4662"/>
                </a:solidFill>
                <a:latin typeface="Times New Roman"/>
                <a:ea typeface="Times New Roman"/>
                <a:cs typeface="Times New Roman"/>
                <a:sym typeface="Times New Roman"/>
              </a:rPr>
              <a:t>Investment opportunities exist in underserved areas and high-traffic corridors, with a focus on improving charger availability and accessibility statewide.</a:t>
            </a:r>
            <a:endParaRPr sz="1400">
              <a:solidFill>
                <a:srgbClr val="0F4662"/>
              </a:solidFill>
              <a:latin typeface="Times New Roman"/>
              <a:ea typeface="Times New Roman"/>
              <a:cs typeface="Times New Roman"/>
              <a:sym typeface="Times New Roman"/>
            </a:endParaRPr>
          </a:p>
        </p:txBody>
      </p:sp>
      <p:sp>
        <p:nvSpPr>
          <p:cNvPr id="127" name="Google Shape;127;p21"/>
          <p:cNvSpPr txBox="1"/>
          <p:nvPr/>
        </p:nvSpPr>
        <p:spPr>
          <a:xfrm>
            <a:off x="2185225" y="-84005"/>
            <a:ext cx="4773600" cy="461700"/>
          </a:xfrm>
          <a:prstGeom prst="rect">
            <a:avLst/>
          </a:prstGeom>
          <a:noFill/>
          <a:ln>
            <a:noFill/>
          </a:ln>
        </p:spPr>
        <p:txBody>
          <a:bodyPr anchorCtr="0" anchor="t" bIns="0" lIns="0" spcFirstLastPara="1" rIns="0" wrap="square" tIns="0">
            <a:spAutoFit/>
          </a:bodyPr>
          <a:lstStyle/>
          <a:p>
            <a:pPr indent="0" lvl="0" marL="0" marR="0" rtl="0" algn="ctr">
              <a:lnSpc>
                <a:spcPct val="136083"/>
              </a:lnSpc>
              <a:spcBef>
                <a:spcPts val="0"/>
              </a:spcBef>
              <a:spcAft>
                <a:spcPts val="0"/>
              </a:spcAft>
              <a:buNone/>
            </a:pPr>
            <a:r>
              <a:rPr lang="en" sz="3000" u="sng">
                <a:solidFill>
                  <a:srgbClr val="0F4662"/>
                </a:solidFill>
                <a:latin typeface="Algerian"/>
                <a:ea typeface="Algerian"/>
                <a:cs typeface="Algerian"/>
                <a:sym typeface="Algerian"/>
              </a:rPr>
              <a:t>Data Exploration</a:t>
            </a:r>
            <a:endParaRPr sz="700">
              <a:solidFill>
                <a:srgbClr val="0F466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